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</p:sldIdLst>
  <p:sldSz cy="6858000" cx="12192000"/>
  <p:notesSz cx="6858000" cy="9144000"/>
  <p:embeddedFontLst>
    <p:embeddedFont>
      <p:font typeface="Helvetica Neue"/>
      <p:regular r:id="rId90"/>
      <p:bold r:id="rId91"/>
      <p:italic r:id="rId92"/>
      <p:boldItalic r:id="rId93"/>
    </p:embeddedFont>
    <p:embeddedFont>
      <p:font typeface="Gill Sans"/>
      <p:regular r:id="rId94"/>
      <p:bold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96" roundtripDataSignature="AMtx7mh8RjpM8UPzs/pF69oDhkEiwtZj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7681E3-AC81-4AFD-96C9-B8432E0CADD0}">
  <a:tblStyle styleId="{377681E3-AC81-4AFD-96C9-B8432E0CADD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slide" Target="slides/slide81.xml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95" Type="http://schemas.openxmlformats.org/officeDocument/2006/relationships/font" Target="fonts/GillSans-bold.fntdata"/><Relationship Id="rId50" Type="http://schemas.openxmlformats.org/officeDocument/2006/relationships/slide" Target="slides/slide43.xml"/><Relationship Id="rId94" Type="http://schemas.openxmlformats.org/officeDocument/2006/relationships/font" Target="fonts/GillSans-regular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96" Type="http://customschemas.google.com/relationships/presentationmetadata" Target="metadata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HelveticaNeue-bold.fntdata"/><Relationship Id="rId90" Type="http://schemas.openxmlformats.org/officeDocument/2006/relationships/font" Target="fonts/HelveticaNeue-regular.fntdata"/><Relationship Id="rId93" Type="http://schemas.openxmlformats.org/officeDocument/2006/relationships/font" Target="fonts/HelveticaNeue-boldItalic.fntdata"/><Relationship Id="rId92" Type="http://schemas.openxmlformats.org/officeDocument/2006/relationships/font" Target="fonts/HelveticaNeue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http://en.wikipedia.org/wiki/Rolling_shutter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Even DSLRs have this problem.</a:t>
            </a:r>
            <a:endParaRPr/>
          </a:p>
        </p:txBody>
      </p:sp>
      <p:sp>
        <p:nvSpPr>
          <p:cNvPr id="418" name="Google Shape;418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" name="Google Shape;46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Tapetum lucidum</a:t>
            </a:r>
            <a:endParaRPr/>
          </a:p>
        </p:txBody>
      </p:sp>
      <p:sp>
        <p:nvSpPr>
          <p:cNvPr id="467" name="Google Shape;467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Google Shape;4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Animals with Tapetum Lucidum also have RPE, just not in the same part of the eye.</a:t>
            </a:r>
            <a:endParaRPr/>
          </a:p>
        </p:txBody>
      </p:sp>
      <p:sp>
        <p:nvSpPr>
          <p:cNvPr id="479" name="Google Shape;479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Yes, and you can see them!</a:t>
            </a:r>
            <a:endParaRPr/>
          </a:p>
        </p:txBody>
      </p:sp>
      <p:sp>
        <p:nvSpPr>
          <p:cNvPr id="490" name="Google Shape;490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7" name="Google Shape;52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>
                <a:solidFill>
                  <a:schemeClr val="dk2"/>
                </a:solidFill>
              </a:rPr>
              <a:t>At least 3 spectral bands required (e.g. R,G,B)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9" name="Google Shape;55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Because that’s where the Sun’s peak radiation was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Because the atmosphere is fairly transparent in that range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Because biology has many important markers in that range (but that’s because of the previous two reasons)</a:t>
            </a:r>
            <a:endParaRPr/>
          </a:p>
        </p:txBody>
      </p:sp>
      <p:sp>
        <p:nvSpPr>
          <p:cNvPr id="560" name="Google Shape;560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Metamerism can be illuminant based or observer based. Color blindness produced well known instances of metamerism.</a:t>
            </a:r>
            <a:endParaRPr/>
          </a:p>
        </p:txBody>
      </p:sp>
      <p:sp>
        <p:nvSpPr>
          <p:cNvPr id="742" name="Google Shape;742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https://en.wikipedia.org/wiki/The_dress</a:t>
            </a:r>
            <a:endParaRPr/>
          </a:p>
        </p:txBody>
      </p:sp>
      <p:sp>
        <p:nvSpPr>
          <p:cNvPr id="772" name="Google Shape;772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6</a:t>
            </a:r>
            <a:r>
              <a:rPr baseline="30000" lang="en-US"/>
              <a:t>th</a:t>
            </a:r>
            <a:r>
              <a:rPr lang="en-US"/>
              <a:t>, 2021 New York Times</a:t>
            </a:r>
            <a:endParaRPr/>
          </a:p>
        </p:txBody>
      </p:sp>
      <p:sp>
        <p:nvSpPr>
          <p:cNvPr id="960" name="Google Shape;960;p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6</a:t>
            </a:r>
            <a:r>
              <a:rPr baseline="30000" lang="en-US"/>
              <a:t>th</a:t>
            </a:r>
            <a:r>
              <a:rPr lang="en-US"/>
              <a:t>, 2021 New York Times</a:t>
            </a:r>
            <a:endParaRPr/>
          </a:p>
        </p:txBody>
      </p:sp>
      <p:sp>
        <p:nvSpPr>
          <p:cNvPr id="967" name="Google Shape;967;p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maybe some cameras don’t have enough dynamic range at the moment</a:t>
            </a:r>
            <a:endParaRPr/>
          </a:p>
        </p:txBody>
      </p:sp>
      <p:sp>
        <p:nvSpPr>
          <p:cNvPr id="1016" name="Google Shape;1016;p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4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8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5"/>
          <p:cNvSpPr txBox="1"/>
          <p:nvPr>
            <p:ph idx="1" type="body"/>
          </p:nvPr>
        </p:nvSpPr>
        <p:spPr>
          <a:xfrm rot="5400000">
            <a:off x="3505200" y="-1828800"/>
            <a:ext cx="51816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6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7"/>
          <p:cNvSpPr txBox="1"/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7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87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87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7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7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4pPr>
            <a:lvl5pPr lvl="4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99" name="Google Shape;99;p97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7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7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8"/>
          <p:cNvSpPr txBox="1"/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8"/>
          <p:cNvSpPr txBox="1"/>
          <p:nvPr>
            <p:ph idx="1" type="body"/>
          </p:nvPr>
        </p:nvSpPr>
        <p:spPr>
          <a:xfrm>
            <a:off x="914400" y="9144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5" name="Google Shape;105;p98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98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8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9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99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11" name="Google Shape;111;p99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9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9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0"/>
          <p:cNvSpPr txBox="1"/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00"/>
          <p:cNvSpPr txBox="1"/>
          <p:nvPr>
            <p:ph idx="1" type="body"/>
          </p:nvPr>
        </p:nvSpPr>
        <p:spPr>
          <a:xfrm>
            <a:off x="914400" y="914400"/>
            <a:ext cx="508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7" name="Google Shape;117;p100"/>
          <p:cNvSpPr txBox="1"/>
          <p:nvPr>
            <p:ph idx="2" type="body"/>
          </p:nvPr>
        </p:nvSpPr>
        <p:spPr>
          <a:xfrm>
            <a:off x="6197600" y="914400"/>
            <a:ext cx="508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8" name="Google Shape;118;p100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00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00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01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4" name="Google Shape;124;p101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5" name="Google Shape;125;p101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6" name="Google Shape;126;p101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7" name="Google Shape;127;p101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01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01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2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02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02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3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3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37" name="Google Shape;137;p103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38" name="Google Shape;138;p103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03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03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4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04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04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45" name="Google Shape;145;p104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04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04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5"/>
          <p:cNvSpPr txBox="1"/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05"/>
          <p:cNvSpPr txBox="1"/>
          <p:nvPr>
            <p:ph idx="1" type="body"/>
          </p:nvPr>
        </p:nvSpPr>
        <p:spPr>
          <a:xfrm rot="5400000">
            <a:off x="3467100" y="-1638300"/>
            <a:ext cx="5257800" cy="10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1" name="Google Shape;151;p105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05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05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6"/>
          <p:cNvSpPr txBox="1"/>
          <p:nvPr>
            <p:ph type="title"/>
          </p:nvPr>
        </p:nvSpPr>
        <p:spPr>
          <a:xfrm rot="5400000">
            <a:off x="6934200" y="1828800"/>
            <a:ext cx="60960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06"/>
          <p:cNvSpPr txBox="1"/>
          <p:nvPr>
            <p:ph idx="1" type="body"/>
          </p:nvPr>
        </p:nvSpPr>
        <p:spPr>
          <a:xfrm rot="5400000">
            <a:off x="1651000" y="-660400"/>
            <a:ext cx="6096000" cy="75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7" name="Google Shape;157;p106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06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06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9"/>
          <p:cNvSpPr txBox="1"/>
          <p:nvPr>
            <p:ph type="ctrTitle"/>
          </p:nvPr>
        </p:nvSpPr>
        <p:spPr>
          <a:xfrm>
            <a:off x="914400" y="160020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9"/>
          <p:cNvSpPr txBox="1"/>
          <p:nvPr>
            <p:ph idx="1" type="subTitle"/>
          </p:nvPr>
        </p:nvSpPr>
        <p:spPr>
          <a:xfrm>
            <a:off x="1828800" y="3355975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8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0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0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9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1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1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91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9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2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92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92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92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9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3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3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4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9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83"/>
          <p:cNvSpPr txBox="1"/>
          <p:nvPr>
            <p:ph idx="1" type="body"/>
          </p:nvPr>
        </p:nvSpPr>
        <p:spPr>
          <a:xfrm>
            <a:off x="609600" y="1066800"/>
            <a:ext cx="10972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6"/>
          <p:cNvSpPr txBox="1"/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86"/>
          <p:cNvSpPr txBox="1"/>
          <p:nvPr>
            <p:ph idx="1" type="body"/>
          </p:nvPr>
        </p:nvSpPr>
        <p:spPr>
          <a:xfrm>
            <a:off x="914400" y="914400"/>
            <a:ext cx="10363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56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86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86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86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" name="Google Shape;90;p86"/>
          <p:cNvCxnSpPr/>
          <p:nvPr/>
        </p:nvCxnSpPr>
        <p:spPr>
          <a:xfrm>
            <a:off x="914400" y="838200"/>
            <a:ext cx="10363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electronics.howstuffworks.com/digital-camera.htm" TargetMode="External"/><Relationship Id="rId4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gif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6" Type="http://schemas.openxmlformats.org/officeDocument/2006/relationships/hyperlink" Target="http://www.axis.com/products/video/camera/progressive_scan.ht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hyperlink" Target="http://www.axis.com/products/video/camera/progressive_scan.ht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Relationship Id="rId4" Type="http://schemas.openxmlformats.org/officeDocument/2006/relationships/hyperlink" Target="http://www.axis.com/products/video/camera/progressive_scan.ht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Relationship Id="rId4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1.jpg"/><Relationship Id="rId5" Type="http://schemas.openxmlformats.org/officeDocument/2006/relationships/image" Target="../media/image26.jpg"/><Relationship Id="rId6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watch?v=L_W-IXqoxHA" TargetMode="External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hyperlink" Target="https://en.wikipedia.org/wiki/Gamma_correction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youtu.be/Fmg9ZOHESgQ?t=21s" TargetMode="External"/><Relationship Id="rId4" Type="http://schemas.openxmlformats.org/officeDocument/2006/relationships/hyperlink" Target="https://youtu.be/3BJU2drrtCM" TargetMode="External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11" Type="http://schemas.openxmlformats.org/officeDocument/2006/relationships/image" Target="../media/image48.png"/><Relationship Id="rId10" Type="http://schemas.openxmlformats.org/officeDocument/2006/relationships/image" Target="../media/image45.png"/><Relationship Id="rId9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41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en.wikipedia.org/wiki/Impossible_colors" TargetMode="External"/><Relationship Id="rId4" Type="http://schemas.openxmlformats.org/officeDocument/2006/relationships/image" Target="../media/image74.png"/><Relationship Id="rId5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Relationship Id="rId4" Type="http://schemas.openxmlformats.org/officeDocument/2006/relationships/image" Target="../media/image78.jpg"/><Relationship Id="rId5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Relationship Id="rId4" Type="http://schemas.openxmlformats.org/officeDocument/2006/relationships/image" Target="../media/image8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2.jpg"/><Relationship Id="rId4" Type="http://schemas.openxmlformats.org/officeDocument/2006/relationships/image" Target="../media/image67.jpg"/><Relationship Id="rId5" Type="http://schemas.openxmlformats.org/officeDocument/2006/relationships/image" Target="../media/image90.jpg"/><Relationship Id="rId6" Type="http://schemas.openxmlformats.org/officeDocument/2006/relationships/image" Target="../media/image8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7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Relationship Id="rId7" Type="http://schemas.openxmlformats.org/officeDocument/2006/relationships/image" Target="../media/image83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9.png"/><Relationship Id="rId4" Type="http://schemas.openxmlformats.org/officeDocument/2006/relationships/image" Target="../media/image87.png"/><Relationship Id="rId5" Type="http://schemas.openxmlformats.org/officeDocument/2006/relationships/image" Target="../media/image75.png"/><Relationship Id="rId6" Type="http://schemas.openxmlformats.org/officeDocument/2006/relationships/image" Target="../media/image81.png"/><Relationship Id="rId7" Type="http://schemas.openxmlformats.org/officeDocument/2006/relationships/image" Target="../media/image8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2.png"/><Relationship Id="rId4" Type="http://schemas.openxmlformats.org/officeDocument/2006/relationships/image" Target="../media/image105.png"/><Relationship Id="rId9" Type="http://schemas.openxmlformats.org/officeDocument/2006/relationships/image" Target="../media/image93.png"/><Relationship Id="rId5" Type="http://schemas.openxmlformats.org/officeDocument/2006/relationships/image" Target="../media/image86.png"/><Relationship Id="rId6" Type="http://schemas.openxmlformats.org/officeDocument/2006/relationships/image" Target="../media/image83.jpg"/><Relationship Id="rId7" Type="http://schemas.openxmlformats.org/officeDocument/2006/relationships/image" Target="../media/image85.png"/><Relationship Id="rId8" Type="http://schemas.openxmlformats.org/officeDocument/2006/relationships/image" Target="../media/image8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8.png"/><Relationship Id="rId4" Type="http://schemas.openxmlformats.org/officeDocument/2006/relationships/image" Target="../media/image95.png"/><Relationship Id="rId5" Type="http://schemas.openxmlformats.org/officeDocument/2006/relationships/image" Target="../media/image100.png"/><Relationship Id="rId6" Type="http://schemas.openxmlformats.org/officeDocument/2006/relationships/image" Target="../media/image104.png"/><Relationship Id="rId7" Type="http://schemas.openxmlformats.org/officeDocument/2006/relationships/image" Target="../media/image8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8.jpg"/><Relationship Id="rId4" Type="http://schemas.openxmlformats.org/officeDocument/2006/relationships/image" Target="../media/image10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 of Filtering</a:t>
            </a:r>
            <a:endParaRPr/>
          </a:p>
        </p:txBody>
      </p:sp>
      <p:sp>
        <p:nvSpPr>
          <p:cNvPr id="166" name="Google Shape;166;p1"/>
          <p:cNvSpPr txBox="1"/>
          <p:nvPr>
            <p:ph idx="1" type="body"/>
          </p:nvPr>
        </p:nvSpPr>
        <p:spPr>
          <a:xfrm>
            <a:off x="1752600" y="990600"/>
            <a:ext cx="57150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Linear filtering is dot product at each position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Not a matrix multiplication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Can smooth, sharpen, translate (among many other uses)</a:t>
            </a:r>
            <a:endParaRPr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We can use the Fourier transform to represent images in the frequency domain.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Filtering in the spatial domain is multiplication in the frequency domain.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1752600"/>
            <a:ext cx="1143000" cy="114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"/>
          <p:cNvGrpSpPr/>
          <p:nvPr/>
        </p:nvGrpSpPr>
        <p:grpSpPr>
          <a:xfrm>
            <a:off x="8991600" y="1890714"/>
            <a:ext cx="1143000" cy="973137"/>
            <a:chOff x="3799" y="2064"/>
            <a:chExt cx="1433" cy="1136"/>
          </a:xfrm>
        </p:grpSpPr>
        <p:grpSp>
          <p:nvGrpSpPr>
            <p:cNvPr id="169" name="Google Shape;169;p1"/>
            <p:cNvGrpSpPr/>
            <p:nvPr/>
          </p:nvGrpSpPr>
          <p:grpSpPr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70" name="Google Shape;170;p1"/>
              <p:cNvSpPr/>
              <p:nvPr/>
            </p:nvSpPr>
            <p:spPr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1" name="Google Shape;171;p1"/>
              <p:cNvSpPr/>
              <p:nvPr/>
            </p:nvSpPr>
            <p:spPr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2" name="Google Shape;172;p1"/>
              <p:cNvSpPr/>
              <p:nvPr/>
            </p:nvSpPr>
            <p:spPr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3" name="Google Shape;173;p1"/>
              <p:cNvSpPr/>
              <p:nvPr/>
            </p:nvSpPr>
            <p:spPr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4" name="Google Shape;174;p1"/>
              <p:cNvSpPr/>
              <p:nvPr/>
            </p:nvSpPr>
            <p:spPr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5" name="Google Shape;175;p1"/>
              <p:cNvSpPr/>
              <p:nvPr/>
            </p:nvSpPr>
            <p:spPr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6" name="Google Shape;176;p1"/>
              <p:cNvSpPr/>
              <p:nvPr/>
            </p:nvSpPr>
            <p:spPr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7" name="Google Shape;177;p1"/>
              <p:cNvSpPr/>
              <p:nvPr/>
            </p:nvSpPr>
            <p:spPr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8" name="Google Shape;178;p1"/>
              <p:cNvSpPr/>
              <p:nvPr/>
            </p:nvSpPr>
            <p:spPr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cxnSp>
            <p:nvCxnSpPr>
              <p:cNvPr id="179" name="Google Shape;179;p1"/>
              <p:cNvCxnSpPr/>
              <p:nvPr/>
            </p:nvCxnSpPr>
            <p:spPr>
              <a:xfrm>
                <a:off x="144" y="144"/>
                <a:ext cx="1152" cy="0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" name="Google Shape;180;p1"/>
              <p:cNvCxnSpPr/>
              <p:nvPr/>
            </p:nvCxnSpPr>
            <p:spPr>
              <a:xfrm>
                <a:off x="144" y="523"/>
                <a:ext cx="115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" name="Google Shape;181;p1"/>
              <p:cNvCxnSpPr/>
              <p:nvPr/>
            </p:nvCxnSpPr>
            <p:spPr>
              <a:xfrm>
                <a:off x="144" y="901"/>
                <a:ext cx="115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1"/>
              <p:cNvCxnSpPr/>
              <p:nvPr/>
            </p:nvCxnSpPr>
            <p:spPr>
              <a:xfrm>
                <a:off x="144" y="1280"/>
                <a:ext cx="1152" cy="0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1"/>
              <p:cNvCxnSpPr/>
              <p:nvPr/>
            </p:nvCxnSpPr>
            <p:spPr>
              <a:xfrm>
                <a:off x="144" y="144"/>
                <a:ext cx="0" cy="1136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" name="Google Shape;184;p1"/>
              <p:cNvCxnSpPr/>
              <p:nvPr/>
            </p:nvCxnSpPr>
            <p:spPr>
              <a:xfrm>
                <a:off x="528" y="144"/>
                <a:ext cx="0" cy="1136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1"/>
              <p:cNvCxnSpPr/>
              <p:nvPr/>
            </p:nvCxnSpPr>
            <p:spPr>
              <a:xfrm>
                <a:off x="912" y="144"/>
                <a:ext cx="0" cy="1136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"/>
              <p:cNvCxnSpPr/>
              <p:nvPr/>
            </p:nvCxnSpPr>
            <p:spPr>
              <a:xfrm>
                <a:off x="1296" y="144"/>
                <a:ext cx="0" cy="1136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txp_fig" id="187" name="Google Shape;18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1"/>
          <p:cNvPicPr preferRelativeResize="0"/>
          <p:nvPr/>
        </p:nvPicPr>
        <p:blipFill rotWithShape="1">
          <a:blip r:embed="rId5">
            <a:alphaModFix/>
          </a:blip>
          <a:srcRect b="11046" l="11999" r="9428" t="6476"/>
          <a:stretch/>
        </p:blipFill>
        <p:spPr>
          <a:xfrm>
            <a:off x="9740155" y="4150659"/>
            <a:ext cx="1842245" cy="145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9999" y="4158346"/>
            <a:ext cx="1896475" cy="143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88" name="Google Shape;288;p10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Refraction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89" name="Google Shape;289;p10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0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10"/>
          <p:cNvCxnSpPr>
            <a:stCxn id="290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2" name="Google Shape;292;p10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0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294" name="Google Shape;294;p10"/>
          <p:cNvCxnSpPr/>
          <p:nvPr/>
        </p:nvCxnSpPr>
        <p:spPr>
          <a:xfrm rot="5400000">
            <a:off x="7184232" y="4653757"/>
            <a:ext cx="595313" cy="4762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295" name="Google Shape;295;p10"/>
          <p:cNvCxnSpPr/>
          <p:nvPr/>
        </p:nvCxnSpPr>
        <p:spPr>
          <a:xfrm flipH="1">
            <a:off x="7731125" y="4503738"/>
            <a:ext cx="228600" cy="7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301" name="Google Shape;301;p11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Fluorescence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302" name="Google Shape;302;p11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11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11"/>
          <p:cNvCxnSpPr>
            <a:stCxn id="303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5" name="Google Shape;305;p11"/>
          <p:cNvSpPr txBox="1"/>
          <p:nvPr/>
        </p:nvSpPr>
        <p:spPr>
          <a:xfrm>
            <a:off x="8704264" y="2563814"/>
            <a:ext cx="3841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307" name="Google Shape;307;p11"/>
          <p:cNvCxnSpPr/>
          <p:nvPr/>
        </p:nvCxnSpPr>
        <p:spPr>
          <a:xfrm flipH="1" rot="5400000">
            <a:off x="7327107" y="3813970"/>
            <a:ext cx="714375" cy="59531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308" name="Google Shape;308;p11"/>
          <p:cNvCxnSpPr/>
          <p:nvPr/>
        </p:nvCxnSpPr>
        <p:spPr>
          <a:xfrm rot="10800000">
            <a:off x="7029450" y="4111625"/>
            <a:ext cx="952500" cy="35718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309" name="Google Shape;309;p11"/>
          <p:cNvCxnSpPr/>
          <p:nvPr/>
        </p:nvCxnSpPr>
        <p:spPr>
          <a:xfrm flipH="1" rot="10800000">
            <a:off x="8101013" y="4111625"/>
            <a:ext cx="952500" cy="35718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med" w="med" type="stealth"/>
          </a:ln>
        </p:spPr>
      </p:cxnSp>
      <p:sp>
        <p:nvSpPr>
          <p:cNvPr id="310" name="Google Shape;310;p11"/>
          <p:cNvSpPr txBox="1"/>
          <p:nvPr/>
        </p:nvSpPr>
        <p:spPr>
          <a:xfrm>
            <a:off x="7162801" y="3352800"/>
            <a:ext cx="3857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316" name="Google Shape;316;p12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Subsurface scattering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317" name="Google Shape;317;p12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Google Shape;318;p12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p12"/>
          <p:cNvCxnSpPr>
            <a:stCxn id="318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20" name="Google Shape;320;p12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2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322" name="Google Shape;322;p12"/>
          <p:cNvCxnSpPr/>
          <p:nvPr/>
        </p:nvCxnSpPr>
        <p:spPr>
          <a:xfrm flipH="1" rot="5400000">
            <a:off x="7241382" y="3909220"/>
            <a:ext cx="714375" cy="5953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323" name="Google Shape;323;p12"/>
          <p:cNvCxnSpPr/>
          <p:nvPr/>
        </p:nvCxnSpPr>
        <p:spPr>
          <a:xfrm rot="10800000">
            <a:off x="6477000" y="4191000"/>
            <a:ext cx="952500" cy="357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324" name="Google Shape;324;p12"/>
          <p:cNvCxnSpPr/>
          <p:nvPr/>
        </p:nvCxnSpPr>
        <p:spPr>
          <a:xfrm flipH="1" rot="10800000">
            <a:off x="8153400" y="4191000"/>
            <a:ext cx="952500" cy="357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330" name="Google Shape;330;p13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Phosphorescence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331" name="Google Shape;331;p13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13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13"/>
          <p:cNvCxnSpPr>
            <a:stCxn id="332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4" name="Google Shape;334;p13"/>
          <p:cNvSpPr txBox="1"/>
          <p:nvPr/>
        </p:nvSpPr>
        <p:spPr>
          <a:xfrm>
            <a:off x="8785226" y="2563814"/>
            <a:ext cx="5111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t=1</a:t>
            </a:r>
            <a:endParaRPr/>
          </a:p>
        </p:txBody>
      </p:sp>
      <p:sp>
        <p:nvSpPr>
          <p:cNvPr id="335" name="Google Shape;335;p13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336" name="Google Shape;336;p13"/>
          <p:cNvCxnSpPr/>
          <p:nvPr/>
        </p:nvCxnSpPr>
        <p:spPr>
          <a:xfrm flipH="1" rot="5400000">
            <a:off x="7284245" y="3848895"/>
            <a:ext cx="714375" cy="59531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337" name="Google Shape;337;p13"/>
          <p:cNvCxnSpPr/>
          <p:nvPr/>
        </p:nvCxnSpPr>
        <p:spPr>
          <a:xfrm rot="10800000">
            <a:off x="6986588" y="4146550"/>
            <a:ext cx="952500" cy="357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338" name="Google Shape;338;p13"/>
          <p:cNvCxnSpPr/>
          <p:nvPr/>
        </p:nvCxnSpPr>
        <p:spPr>
          <a:xfrm flipH="1" rot="10800000">
            <a:off x="7932738" y="4146550"/>
            <a:ext cx="952500" cy="357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sp>
        <p:nvSpPr>
          <p:cNvPr id="339" name="Google Shape;339;p13"/>
          <p:cNvSpPr txBox="1"/>
          <p:nvPr/>
        </p:nvSpPr>
        <p:spPr>
          <a:xfrm>
            <a:off x="7391401" y="3429000"/>
            <a:ext cx="51117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345" name="Google Shape;345;p14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Interreflection</a:t>
            </a:r>
            <a:endParaRPr b="1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346" name="Google Shape;346;p14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14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14"/>
          <p:cNvCxnSpPr>
            <a:stCxn id="347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9" name="Google Shape;349;p14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351" name="Google Shape;351;p14"/>
          <p:cNvCxnSpPr/>
          <p:nvPr/>
        </p:nvCxnSpPr>
        <p:spPr>
          <a:xfrm flipH="1" rot="5400000">
            <a:off x="7274720" y="3831432"/>
            <a:ext cx="714375" cy="59531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352" name="Google Shape;352;p14"/>
          <p:cNvCxnSpPr/>
          <p:nvPr/>
        </p:nvCxnSpPr>
        <p:spPr>
          <a:xfrm>
            <a:off x="6477000" y="3733800"/>
            <a:ext cx="1600200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14"/>
          <p:cNvCxnSpPr/>
          <p:nvPr/>
        </p:nvCxnSpPr>
        <p:spPr>
          <a:xfrm rot="5400000">
            <a:off x="6727032" y="3899694"/>
            <a:ext cx="727075" cy="4651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354" name="Google Shape;354;p14"/>
          <p:cNvCxnSpPr/>
          <p:nvPr/>
        </p:nvCxnSpPr>
        <p:spPr>
          <a:xfrm flipH="1" rot="5400000">
            <a:off x="6447631" y="4067969"/>
            <a:ext cx="439738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sp>
        <p:nvSpPr>
          <p:cNvPr id="355" name="Google Shape;355;p14"/>
          <p:cNvSpPr txBox="1"/>
          <p:nvPr/>
        </p:nvSpPr>
        <p:spPr>
          <a:xfrm>
            <a:off x="6477000" y="5029200"/>
            <a:ext cx="27876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(Specular Interreflection)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Lambertian Reflectance</a:t>
            </a:r>
            <a:endParaRPr/>
          </a:p>
        </p:txBody>
      </p:sp>
      <p:sp>
        <p:nvSpPr>
          <p:cNvPr id="361" name="Google Shape;361;p15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computer vision, the complexity of light transport is mostly ignored.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Surfaces are often assumed to be ideal diffuse reflectors with no dependence on viewing direction.</a:t>
            </a:r>
            <a:endParaRPr/>
          </a:p>
        </p:txBody>
      </p:sp>
      <p:pic>
        <p:nvPicPr>
          <p:cNvPr descr="A diagram of a light&#10;&#10;Description automatically generated" id="362" name="Google Shape;3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3231421"/>
            <a:ext cx="4035768" cy="316446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5"/>
          <p:cNvSpPr txBox="1"/>
          <p:nvPr/>
        </p:nvSpPr>
        <p:spPr>
          <a:xfrm>
            <a:off x="6705600" y="640080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https://en.wikipedia.org/wiki/Lambertian_reflectance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camera</a:t>
            </a:r>
            <a:endParaRPr/>
          </a:p>
        </p:txBody>
      </p:sp>
      <p:sp>
        <p:nvSpPr>
          <p:cNvPr id="369" name="Google Shape;369;p16"/>
          <p:cNvSpPr txBox="1"/>
          <p:nvPr>
            <p:ph idx="1" type="body"/>
          </p:nvPr>
        </p:nvSpPr>
        <p:spPr>
          <a:xfrm>
            <a:off x="2209800" y="3810000"/>
            <a:ext cx="8001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digital camera replaces film with a sensor array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Each cell in the array is light-sensitive diode that converts photons to electrons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/>
              <a:t>Two common types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/>
              <a:t>Charge Coupled Device (CCD)</a:t>
            </a:r>
            <a:r>
              <a:rPr lang="en-US"/>
              <a:t>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/>
              <a:t>CMOS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http://electronics.howstuffworks.com/digital-camera.htm</a:t>
            </a:r>
            <a:r>
              <a:rPr lang="en-US" sz="1600"/>
              <a:t> </a:t>
            </a:r>
            <a:endParaRPr/>
          </a:p>
          <a:p>
            <a:pPr indent="-134619" lvl="2" marL="1143000" rtl="0" algn="l">
              <a:lnSpc>
                <a:spcPct val="9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/>
          </a:p>
        </p:txBody>
      </p:sp>
      <p:pic>
        <p:nvPicPr>
          <p:cNvPr descr="PowerShot SD200" id="370" name="Google Shape;37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1" y="933450"/>
            <a:ext cx="6697663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6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1" y="1295400"/>
            <a:ext cx="519747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7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Sensor Array</a:t>
            </a:r>
            <a:endParaRPr/>
          </a:p>
        </p:txBody>
      </p:sp>
      <p:pic>
        <p:nvPicPr>
          <p:cNvPr id="378" name="Google Shape;37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5801" y="1066800"/>
            <a:ext cx="1909763" cy="1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7"/>
          <p:cNvSpPr txBox="1"/>
          <p:nvPr/>
        </p:nvSpPr>
        <p:spPr>
          <a:xfrm>
            <a:off x="8229601" y="3087688"/>
            <a:ext cx="20986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CMOS sensor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990600"/>
            <a:ext cx="5035550" cy="5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8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Sampling and Quantization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Interlace vs. progressive scan</a:t>
            </a:r>
            <a:endParaRPr/>
          </a:p>
        </p:txBody>
      </p:sp>
      <p:sp>
        <p:nvSpPr>
          <p:cNvPr id="391" name="Google Shape;391;p19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dvd-benchmark-part-5-tomato-feathering" id="392" name="Google Shape;3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3048001"/>
            <a:ext cx="24384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laced" id="393" name="Google Shape;39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9726" y="1371600"/>
            <a:ext cx="58070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gressive" id="394" name="Google Shape;39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400" y="4873626"/>
            <a:ext cx="1428750" cy="14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9"/>
          <p:cNvSpPr/>
          <p:nvPr/>
        </p:nvSpPr>
        <p:spPr>
          <a:xfrm>
            <a:off x="3505201" y="6583364"/>
            <a:ext cx="4689475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http://www.axis.com/products/video/camera/progressive_scan.htm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6" name="Google Shape;396;p19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lecture</a:t>
            </a:r>
            <a:endParaRPr/>
          </a:p>
        </p:txBody>
      </p:sp>
      <p:sp>
        <p:nvSpPr>
          <p:cNvPr id="195" name="Google Shape;195;p2"/>
          <p:cNvSpPr txBox="1"/>
          <p:nvPr/>
        </p:nvSpPr>
        <p:spPr>
          <a:xfrm>
            <a:off x="1981200" y="990601"/>
            <a:ext cx="82296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Formation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Vision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 and Color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Progressive scan or Global shutter</a:t>
            </a:r>
            <a:endParaRPr/>
          </a:p>
        </p:txBody>
      </p:sp>
      <p:sp>
        <p:nvSpPr>
          <p:cNvPr id="402" name="Google Shape;402;p20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prog-scan" id="403" name="Google Shape;4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9988" y="1068388"/>
            <a:ext cx="7313612" cy="548481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0"/>
          <p:cNvSpPr/>
          <p:nvPr/>
        </p:nvSpPr>
        <p:spPr>
          <a:xfrm>
            <a:off x="3505201" y="6583364"/>
            <a:ext cx="4689475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http://www.axis.com/products/video/camera/progressive_scan.htm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05" name="Google Shape;405;p20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Interlaced</a:t>
            </a:r>
            <a:endParaRPr/>
          </a:p>
        </p:txBody>
      </p:sp>
      <p:sp>
        <p:nvSpPr>
          <p:cNvPr id="411" name="Google Shape;411;p21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interlaced" id="412" name="Google Shape;4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6188" y="1008063"/>
            <a:ext cx="7085012" cy="57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1"/>
          <p:cNvSpPr/>
          <p:nvPr/>
        </p:nvSpPr>
        <p:spPr>
          <a:xfrm>
            <a:off x="3505201" y="6583364"/>
            <a:ext cx="4689475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http://www.axis.com/products/video/camera/progressive_scan.htm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14" name="Google Shape;414;p21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Shutter</a:t>
            </a:r>
            <a:endParaRPr/>
          </a:p>
        </p:txBody>
      </p:sp>
      <p:pic>
        <p:nvPicPr>
          <p:cNvPr descr="C:\Documents and Settings\James\Desktop\cs 129 comp_photo\hays_slides_2012\3\Turboprop_Rolling_Shutter.jpg" id="421" name="Google Shape;4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1" y="1219200"/>
            <a:ext cx="3533775" cy="471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ames\Desktop\cs 129 comp_photo\hays_slides_2012\3\CMOS_rolling_shutter_distortion.jpg" id="422" name="Google Shape;4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1995489"/>
            <a:ext cx="4211638" cy="31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Eye</a:t>
            </a:r>
            <a:endParaRPr/>
          </a:p>
        </p:txBody>
      </p:sp>
      <p:sp>
        <p:nvSpPr>
          <p:cNvPr id="428" name="Google Shape;428;p23"/>
          <p:cNvSpPr txBox="1"/>
          <p:nvPr>
            <p:ph idx="1" type="body"/>
          </p:nvPr>
        </p:nvSpPr>
        <p:spPr>
          <a:xfrm>
            <a:off x="2209800" y="464820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human eye is a camera!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/>
              <a:t>Iris</a:t>
            </a:r>
            <a:r>
              <a:rPr lang="en-US"/>
              <a:t> - </a:t>
            </a:r>
            <a:r>
              <a:rPr lang="en-US" sz="1800"/>
              <a:t>colored annulus with radial muscles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/>
              <a:t>Pupil</a:t>
            </a:r>
            <a:r>
              <a:rPr lang="en-US"/>
              <a:t> - </a:t>
            </a:r>
            <a:r>
              <a:rPr lang="en-US" sz="1800"/>
              <a:t>the hole (aperture) whose size is controlled by the iris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What’s the “film”?</a:t>
            </a:r>
            <a:endParaRPr/>
          </a:p>
        </p:txBody>
      </p:sp>
      <p:pic>
        <p:nvPicPr>
          <p:cNvPr descr="humaneye" id="429" name="Google Shape;4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0588" y="1066800"/>
            <a:ext cx="5484812" cy="327818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3"/>
          <p:cNvSpPr/>
          <p:nvPr/>
        </p:nvSpPr>
        <p:spPr>
          <a:xfrm>
            <a:off x="2209800" y="60960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2" marL="1143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photoreceptor cells (rods and cones) in the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retina</a:t>
            </a:r>
            <a:endParaRPr/>
          </a:p>
        </p:txBody>
      </p:sp>
      <p:sp>
        <p:nvSpPr>
          <p:cNvPr id="431" name="Google Shape;431;p23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"/>
          <p:cNvSpPr txBox="1"/>
          <p:nvPr>
            <p:ph type="title"/>
          </p:nvPr>
        </p:nvSpPr>
        <p:spPr>
          <a:xfrm>
            <a:off x="1828800" y="228600"/>
            <a:ext cx="876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Aside: why do we care about human vision in this class?</a:t>
            </a:r>
            <a:endParaRPr/>
          </a:p>
        </p:txBody>
      </p:sp>
      <p:sp>
        <p:nvSpPr>
          <p:cNvPr id="437" name="Google Shape;437;p24"/>
          <p:cNvSpPr txBox="1"/>
          <p:nvPr/>
        </p:nvSpPr>
        <p:spPr>
          <a:xfrm>
            <a:off x="1981200" y="1371601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don’t, necessarily.</a:t>
            </a:r>
            <a:endParaRPr/>
          </a:p>
          <a:p>
            <a: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Ornithopters</a:t>
            </a:r>
            <a:endParaRPr/>
          </a:p>
        </p:txBody>
      </p:sp>
      <p:pic>
        <p:nvPicPr>
          <p:cNvPr descr="https://upload.wikimedia.org/wikipedia/commons/0/0e/Edward_Frost_ornithopter.JPG" id="443" name="Google Shape;4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2390775"/>
            <a:ext cx="3238500" cy="2609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5/50/Leonardo_da_Vinci_helicopter_and_lifting_wing.jpg" id="444" name="Google Shape;444;p25"/>
          <p:cNvPicPr preferRelativeResize="0"/>
          <p:nvPr/>
        </p:nvPicPr>
        <p:blipFill rotWithShape="1">
          <a:blip r:embed="rId4">
            <a:alphaModFix/>
          </a:blip>
          <a:srcRect b="0" l="0" r="0" t="53967"/>
          <a:stretch/>
        </p:blipFill>
        <p:spPr>
          <a:xfrm>
            <a:off x="2133600" y="2667001"/>
            <a:ext cx="3467100" cy="220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6"/>
          <p:cNvSpPr txBox="1"/>
          <p:nvPr>
            <p:ph type="title"/>
          </p:nvPr>
        </p:nvSpPr>
        <p:spPr>
          <a:xfrm>
            <a:off x="1981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care about human vision?</a:t>
            </a:r>
            <a:endParaRPr/>
          </a:p>
        </p:txBody>
      </p:sp>
      <p:sp>
        <p:nvSpPr>
          <p:cNvPr id="450" name="Google Shape;450;p26"/>
          <p:cNvSpPr txBox="1"/>
          <p:nvPr/>
        </p:nvSpPr>
        <p:spPr>
          <a:xfrm>
            <a:off x="1981200" y="1371601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don’t, necessarily.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cameras necessarily imitate the frequency response of the human eye, so we should know that much.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Also, computer vision probably wouldn’t get as much scrutiny if biological vision (especially human vision) hadn’t proved that it was possible to make important judgements from 2d images.</a:t>
            </a:r>
            <a:endParaRPr/>
          </a:p>
          <a:p>
            <a: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7"/>
          <p:cNvSpPr txBox="1"/>
          <p:nvPr>
            <p:ph type="title"/>
          </p:nvPr>
        </p:nvSpPr>
        <p:spPr>
          <a:xfrm>
            <a:off x="1981200" y="0"/>
            <a:ext cx="853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 computer vision “understand” images?</a:t>
            </a:r>
            <a:endParaRPr/>
          </a:p>
        </p:txBody>
      </p:sp>
      <p:sp>
        <p:nvSpPr>
          <p:cNvPr id="456" name="Google Shape;456;p27"/>
          <p:cNvSpPr txBox="1"/>
          <p:nvPr/>
        </p:nvSpPr>
        <p:spPr>
          <a:xfrm>
            <a:off x="1981200" y="1371601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"Can machines fly?" The answer is yes, because airplanes fly.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"Can machines swim?" The answer is no, because submarines don't swim.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"Can machines think?" Is this question like the first, or like the second?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7"/>
          <p:cNvSpPr txBox="1"/>
          <p:nvPr/>
        </p:nvSpPr>
        <p:spPr>
          <a:xfrm>
            <a:off x="8763000" y="6515200"/>
            <a:ext cx="1828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Norvig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8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Retina</a:t>
            </a:r>
            <a:endParaRPr/>
          </a:p>
        </p:txBody>
      </p:sp>
      <p:pic>
        <p:nvPicPr>
          <p:cNvPr id="463" name="Google Shape;4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914400"/>
            <a:ext cx="6705600" cy="5037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Retina up-close</a:t>
            </a:r>
            <a:endParaRPr/>
          </a:p>
        </p:txBody>
      </p:sp>
      <p:pic>
        <p:nvPicPr>
          <p:cNvPr id="470" name="Google Shape;470;p29"/>
          <p:cNvPicPr preferRelativeResize="0"/>
          <p:nvPr/>
        </p:nvPicPr>
        <p:blipFill rotWithShape="1">
          <a:blip r:embed="rId3">
            <a:alphaModFix/>
          </a:blip>
          <a:srcRect b="15566" l="0" r="0" t="4222"/>
          <a:stretch/>
        </p:blipFill>
        <p:spPr>
          <a:xfrm>
            <a:off x="2895600" y="1066800"/>
            <a:ext cx="6172200" cy="434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29"/>
          <p:cNvGrpSpPr/>
          <p:nvPr/>
        </p:nvGrpSpPr>
        <p:grpSpPr>
          <a:xfrm>
            <a:off x="5562601" y="5181600"/>
            <a:ext cx="957263" cy="914400"/>
            <a:chOff x="2544" y="3264"/>
            <a:chExt cx="603" cy="576"/>
          </a:xfrm>
        </p:grpSpPr>
        <p:sp>
          <p:nvSpPr>
            <p:cNvPr id="472" name="Google Shape;472;p29"/>
            <p:cNvSpPr txBox="1"/>
            <p:nvPr/>
          </p:nvSpPr>
          <p:spPr>
            <a:xfrm>
              <a:off x="2544" y="3513"/>
              <a:ext cx="603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Light</a:t>
              </a:r>
              <a:endParaRPr/>
            </a:p>
          </p:txBody>
        </p:sp>
        <p:cxnSp>
          <p:nvCxnSpPr>
            <p:cNvPr id="473" name="Google Shape;473;p29"/>
            <p:cNvCxnSpPr/>
            <p:nvPr/>
          </p:nvCxnSpPr>
          <p:spPr>
            <a:xfrm rot="10800000">
              <a:off x="2784" y="3264"/>
              <a:ext cx="0" cy="1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4" name="Google Shape;474;p29"/>
            <p:cNvCxnSpPr/>
            <p:nvPr/>
          </p:nvCxnSpPr>
          <p:spPr>
            <a:xfrm rot="10800000">
              <a:off x="2880" y="3264"/>
              <a:ext cx="0" cy="1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5" name="Google Shape;475;p29"/>
            <p:cNvCxnSpPr/>
            <p:nvPr/>
          </p:nvCxnSpPr>
          <p:spPr>
            <a:xfrm rot="10800000">
              <a:off x="2976" y="3264"/>
              <a:ext cx="0" cy="1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/>
          <p:nvPr>
            <p:ph type="title"/>
          </p:nvPr>
        </p:nvSpPr>
        <p:spPr>
          <a:xfrm>
            <a:off x="762000" y="-314326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:\comp_photo\feifei_slides\feifei_slide4.png" id="201" name="Google Shape;2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"/>
          <p:cNvSpPr txBox="1"/>
          <p:nvPr/>
        </p:nvSpPr>
        <p:spPr>
          <a:xfrm>
            <a:off x="8534400" y="6477001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Slide credit Fei Fei Li</a:t>
            </a:r>
            <a:endParaRPr/>
          </a:p>
        </p:txBody>
      </p:sp>
      <p:sp>
        <p:nvSpPr>
          <p:cNvPr id="203" name="Google Shape;203;p3"/>
          <p:cNvSpPr/>
          <p:nvPr/>
        </p:nvSpPr>
        <p:spPr>
          <a:xfrm>
            <a:off x="5562600" y="4724400"/>
            <a:ext cx="44958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 txBox="1"/>
          <p:nvPr>
            <p:ph type="title"/>
          </p:nvPr>
        </p:nvSpPr>
        <p:spPr>
          <a:xfrm>
            <a:off x="1905000" y="762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humans don’t have: tapetum lucidum </a:t>
            </a:r>
            <a:endParaRPr/>
          </a:p>
        </p:txBody>
      </p:sp>
      <p:pic>
        <p:nvPicPr>
          <p:cNvPr descr="C:\Documents and Settings\James\Desktop\comp_photo\hays_slides_2011\3\Lepilemur_randrianasoli_a.PNG" id="482" name="Google Shape;4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1" y="942798"/>
            <a:ext cx="2667000" cy="3494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ames\Desktop\comp_photo\hays_slides_2011\3\Animaleyeslightup.JPG" id="483" name="Google Shape;48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3912468"/>
            <a:ext cx="35814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ames\Desktop\comp_photo\hays_slides_2011\3\Aye-aye_(Daubentonia_madagascariensis)_4.jpg" id="484" name="Google Shape;48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000" y="1160463"/>
            <a:ext cx="3536950" cy="2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0"/>
          <p:cNvPicPr preferRelativeResize="0"/>
          <p:nvPr/>
        </p:nvPicPr>
        <p:blipFill rotWithShape="1">
          <a:blip r:embed="rId6">
            <a:alphaModFix/>
          </a:blip>
          <a:srcRect b="40486" l="12544" r="8606" t="28555"/>
          <a:stretch/>
        </p:blipFill>
        <p:spPr>
          <a:xfrm>
            <a:off x="2209800" y="4800600"/>
            <a:ext cx="33528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0"/>
          <p:cNvSpPr txBox="1"/>
          <p:nvPr/>
        </p:nvSpPr>
        <p:spPr>
          <a:xfrm>
            <a:off x="2286000" y="5791200"/>
            <a:ext cx="3352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eyes can reflect a tiny bit and blood in the retina makes this reflection red.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1"/>
          <p:cNvSpPr txBox="1"/>
          <p:nvPr>
            <p:ph type="title"/>
          </p:nvPr>
        </p:nvSpPr>
        <p:spPr>
          <a:xfrm>
            <a:off x="1981200" y="0"/>
            <a:ext cx="82296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Wait, the blood vessels are in front of the photoreceptors??</a:t>
            </a:r>
            <a:endParaRPr/>
          </a:p>
        </p:txBody>
      </p:sp>
      <p:sp>
        <p:nvSpPr>
          <p:cNvPr id="493" name="Google Shape;493;p31"/>
          <p:cNvSpPr/>
          <p:nvPr/>
        </p:nvSpPr>
        <p:spPr>
          <a:xfrm>
            <a:off x="2514600" y="6248401"/>
            <a:ext cx="7315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https://www.youtube.com/watch?v=L_W-IXqoxHA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1882" y="1752600"/>
            <a:ext cx="4968236" cy="412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3"/>
          <p:cNvSpPr/>
          <p:nvPr/>
        </p:nvSpPr>
        <p:spPr>
          <a:xfrm>
            <a:off x="8534401" y="6384926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  <p:sp>
        <p:nvSpPr>
          <p:cNvPr id="505" name="Google Shape;505;p33"/>
          <p:cNvSpPr/>
          <p:nvPr/>
        </p:nvSpPr>
        <p:spPr>
          <a:xfrm>
            <a:off x="2286001" y="1143000"/>
            <a:ext cx="312938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lang="en-US" sz="24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</a:t>
            </a:r>
            <a:r>
              <a:rPr b="1" lang="en-US" sz="2400">
                <a:solidFill>
                  <a:srgbClr val="800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</a:t>
            </a:r>
            <a:endParaRPr sz="2400">
              <a:solidFill>
                <a:srgbClr val="8000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cone-shaped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less sensitive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operate in high light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color vision</a:t>
            </a:r>
            <a:endParaRPr b="1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33"/>
          <p:cNvSpPr txBox="1"/>
          <p:nvPr/>
        </p:nvSpPr>
        <p:spPr>
          <a:xfrm>
            <a:off x="2057400" y="182564"/>
            <a:ext cx="6859588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types of light-sensitive receptors</a:t>
            </a:r>
            <a:endParaRPr/>
          </a:p>
        </p:txBody>
      </p:sp>
      <p:pic>
        <p:nvPicPr>
          <p:cNvPr id="507" name="Google Shape;5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1" y="1143000"/>
            <a:ext cx="1660525" cy="50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3"/>
          <p:cNvSpPr txBox="1"/>
          <p:nvPr/>
        </p:nvSpPr>
        <p:spPr>
          <a:xfrm>
            <a:off x="2362200" y="3352800"/>
            <a:ext cx="273504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Rods</a:t>
            </a: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rod-shaped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highly sensitive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operate at night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gray-scale vision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Rod / Cone sensitivity</a:t>
            </a:r>
            <a:endParaRPr/>
          </a:p>
        </p:txBody>
      </p:sp>
      <p:pic>
        <p:nvPicPr>
          <p:cNvPr id="514" name="Google Shape;5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990600"/>
            <a:ext cx="6705600" cy="50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Camera Gamma Curve</a:t>
            </a:r>
            <a:endParaRPr/>
          </a:p>
        </p:txBody>
      </p:sp>
      <p:sp>
        <p:nvSpPr>
          <p:cNvPr id="520" name="Google Shape;520;p35"/>
          <p:cNvSpPr txBox="1"/>
          <p:nvPr/>
        </p:nvSpPr>
        <p:spPr>
          <a:xfrm>
            <a:off x="2133600" y="1219200"/>
            <a:ext cx="7400423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21" name="Google Shape;521;p35"/>
          <p:cNvSpPr/>
          <p:nvPr/>
        </p:nvSpPr>
        <p:spPr>
          <a:xfrm>
            <a:off x="3586338" y="6400800"/>
            <a:ext cx="50193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https://en.wikipedia.org/wiki/Gamma_correction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5"/>
          <p:cNvSpPr/>
          <p:nvPr/>
        </p:nvSpPr>
        <p:spPr>
          <a:xfrm>
            <a:off x="3547813" y="2133600"/>
            <a:ext cx="3993209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4589" l="0" r="-303" t="-819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523" name="Google Shape;52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20400" y="0"/>
            <a:ext cx="1371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5"/>
          <p:cNvSpPr txBox="1"/>
          <p:nvPr/>
        </p:nvSpPr>
        <p:spPr>
          <a:xfrm>
            <a:off x="2438400" y="3866166"/>
            <a:ext cx="6324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class (e.g. for project 1), you are manipulating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encoded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brightness values. A pixel with value of “100” is not necessarily twice as bright as a pixel with value “50”.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"/>
          <p:cNvSpPr/>
          <p:nvPr/>
        </p:nvSpPr>
        <p:spPr>
          <a:xfrm>
            <a:off x="8534401" y="6384926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2209801" y="182564"/>
            <a:ext cx="58007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Distribution of Rods and Cones</a:t>
            </a:r>
            <a:endParaRPr/>
          </a:p>
        </p:txBody>
      </p:sp>
      <p:pic>
        <p:nvPicPr>
          <p:cNvPr id="532" name="Google Shape;5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7100" y="990600"/>
            <a:ext cx="5295900" cy="4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6"/>
          <p:cNvSpPr txBox="1"/>
          <p:nvPr/>
        </p:nvSpPr>
        <p:spPr>
          <a:xfrm>
            <a:off x="2209801" y="5715000"/>
            <a:ext cx="8666163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Night Sky: why are there more stars off-center?</a:t>
            </a:r>
            <a:b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Averted vision: http://en.wikipedia.org/wiki/Averted_vision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Eye Movements</a:t>
            </a:r>
            <a:endParaRPr/>
          </a:p>
        </p:txBody>
      </p:sp>
      <p:sp>
        <p:nvSpPr>
          <p:cNvPr id="539" name="Google Shape;539;p37"/>
          <p:cNvSpPr txBox="1"/>
          <p:nvPr>
            <p:ph idx="1" type="body"/>
          </p:nvPr>
        </p:nvSpPr>
        <p:spPr>
          <a:xfrm>
            <a:off x="2286000" y="990600"/>
            <a:ext cx="77724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Saccades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	</a:t>
            </a:r>
            <a:r>
              <a:rPr lang="en-US" sz="2000"/>
              <a:t>Can be consciously controlled. Related to perceptual attention.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	200ms to initiation, 20 to 200ms to carry out. Large amplitude.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Microsaccades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	</a:t>
            </a:r>
            <a:r>
              <a:rPr lang="en-US" sz="2000"/>
              <a:t>Involuntary. Smaller amplitude. Especially evident during prolonged fixation. Function debated.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Ocular microtremor (OMT)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	Involuntary. high frequency (up to 80Hz), small amplitude.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Smooth pursuit – tracking an object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/>
          <p:nvPr>
            <p:ph type="title"/>
          </p:nvPr>
        </p:nvSpPr>
        <p:spPr>
          <a:xfrm>
            <a:off x="19812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Slow mo guys – Saccades and CRTs</a:t>
            </a:r>
            <a:endParaRPr/>
          </a:p>
        </p:txBody>
      </p:sp>
      <p:sp>
        <p:nvSpPr>
          <p:cNvPr id="545" name="Google Shape;545;p38"/>
          <p:cNvSpPr txBox="1"/>
          <p:nvPr>
            <p:ph idx="1" type="body"/>
          </p:nvPr>
        </p:nvSpPr>
        <p:spPr>
          <a:xfrm>
            <a:off x="1981200" y="1828801"/>
            <a:ext cx="8229600" cy="4297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https://youtu.be/Fmg9ZOHESgQ?t=21s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https://youtu.be/3BJU2drrtCM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46" name="Google Shape;5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0" y="3048000"/>
            <a:ext cx="6096000" cy="34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Electromagnetic Spectrum</a:t>
            </a:r>
            <a:endParaRPr/>
          </a:p>
        </p:txBody>
      </p:sp>
      <p:pic>
        <p:nvPicPr>
          <p:cNvPr descr="spectrum" id="553" name="Google Shape;55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990600"/>
            <a:ext cx="91440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quiluminant" id="554" name="Google Shape;55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2514600"/>
            <a:ext cx="58674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9"/>
          <p:cNvSpPr/>
          <p:nvPr/>
        </p:nvSpPr>
        <p:spPr>
          <a:xfrm>
            <a:off x="7478714" y="6546850"/>
            <a:ext cx="3189287" cy="3111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http://www.yorku.ca/eye/photopik.htm</a:t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>
            <a:off x="2009776" y="5181600"/>
            <a:ext cx="54578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Human Luminance Sensitivity Function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"/>
          <p:cNvPicPr preferRelativeResize="0"/>
          <p:nvPr/>
        </p:nvPicPr>
        <p:blipFill rotWithShape="1">
          <a:blip r:embed="rId3">
            <a:alphaModFix/>
          </a:blip>
          <a:srcRect b="17790" l="0" r="34502" t="0"/>
          <a:stretch/>
        </p:blipFill>
        <p:spPr>
          <a:xfrm>
            <a:off x="2057400" y="1752600"/>
            <a:ext cx="42672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Formation</a:t>
            </a:r>
            <a:endParaRPr/>
          </a:p>
        </p:txBody>
      </p:sp>
      <p:pic>
        <p:nvPicPr>
          <p:cNvPr descr="humaneye" id="210" name="Google Shape;210;p4"/>
          <p:cNvPicPr preferRelativeResize="0"/>
          <p:nvPr/>
        </p:nvPicPr>
        <p:blipFill rotWithShape="1">
          <a:blip r:embed="rId4">
            <a:alphaModFix/>
          </a:blip>
          <a:srcRect b="0" l="14894" r="17020" t="0"/>
          <a:stretch/>
        </p:blipFill>
        <p:spPr>
          <a:xfrm>
            <a:off x="7315200" y="4114800"/>
            <a:ext cx="2438400" cy="21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5">
            <a:alphaModFix/>
          </a:blip>
          <a:srcRect b="18366" l="49846" r="0" t="0"/>
          <a:stretch/>
        </p:blipFill>
        <p:spPr>
          <a:xfrm>
            <a:off x="7696200" y="1371600"/>
            <a:ext cx="17589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"/>
          <p:cNvSpPr txBox="1"/>
          <p:nvPr/>
        </p:nvSpPr>
        <p:spPr>
          <a:xfrm>
            <a:off x="7467600" y="3429000"/>
            <a:ext cx="2203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Camera</a:t>
            </a:r>
            <a:endParaRPr/>
          </a:p>
        </p:txBody>
      </p:sp>
      <p:sp>
        <p:nvSpPr>
          <p:cNvPr id="213" name="Google Shape;213;p4"/>
          <p:cNvSpPr txBox="1"/>
          <p:nvPr/>
        </p:nvSpPr>
        <p:spPr>
          <a:xfrm>
            <a:off x="7772401" y="6324600"/>
            <a:ext cx="13192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Eye</a:t>
            </a:r>
            <a:endParaRPr/>
          </a:p>
        </p:txBody>
      </p:sp>
      <p:sp>
        <p:nvSpPr>
          <p:cNvPr id="214" name="Google Shape;214;p4"/>
          <p:cNvSpPr txBox="1"/>
          <p:nvPr/>
        </p:nvSpPr>
        <p:spPr>
          <a:xfrm>
            <a:off x="5013326" y="5221288"/>
            <a:ext cx="7604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0"/>
          <p:cNvSpPr txBox="1"/>
          <p:nvPr>
            <p:ph type="ctrTitle"/>
          </p:nvPr>
        </p:nvSpPr>
        <p:spPr>
          <a:xfrm>
            <a:off x="2209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0"/>
          <p:cNvSpPr txBox="1"/>
          <p:nvPr>
            <p:ph idx="1" type="subTitle"/>
          </p:nvPr>
        </p:nvSpPr>
        <p:spPr>
          <a:xfrm>
            <a:off x="1828800" y="3355975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64" name="Google Shape;564;p40"/>
          <p:cNvSpPr/>
          <p:nvPr/>
        </p:nvSpPr>
        <p:spPr>
          <a:xfrm>
            <a:off x="1905000" y="1676400"/>
            <a:ext cx="8458200" cy="4800600"/>
          </a:xfrm>
          <a:prstGeom prst="rect">
            <a:avLst/>
          </a:prstGeom>
          <a:gradFill>
            <a:gsLst>
              <a:gs pos="0">
                <a:srgbClr val="133825"/>
              </a:gs>
              <a:gs pos="100000">
                <a:srgbClr val="287850"/>
              </a:gs>
            </a:gsLst>
            <a:lin ang="27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5" name="Google Shape;565;p40"/>
          <p:cNvSpPr txBox="1"/>
          <p:nvPr/>
        </p:nvSpPr>
        <p:spPr>
          <a:xfrm>
            <a:off x="3048001" y="1951038"/>
            <a:ext cx="70135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we see light of these wavelengths?</a:t>
            </a:r>
            <a:endParaRPr/>
          </a:p>
        </p:txBody>
      </p:sp>
      <p:sp>
        <p:nvSpPr>
          <p:cNvPr id="566" name="Google Shape;566;p40"/>
          <p:cNvSpPr/>
          <p:nvPr/>
        </p:nvSpPr>
        <p:spPr>
          <a:xfrm>
            <a:off x="8458201" y="6156326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  <p:pic>
        <p:nvPicPr>
          <p:cNvPr id="567" name="Google Shape;5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1" y="2559050"/>
            <a:ext cx="4416425" cy="38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0"/>
          <p:cNvSpPr txBox="1"/>
          <p:nvPr/>
        </p:nvSpPr>
        <p:spPr>
          <a:xfrm>
            <a:off x="5715001" y="3048000"/>
            <a:ext cx="4500563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…because that’s where the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 radiates EM energy</a:t>
            </a:r>
            <a:endParaRPr/>
          </a:p>
        </p:txBody>
      </p:sp>
      <p:sp>
        <p:nvSpPr>
          <p:cNvPr id="569" name="Google Shape;569;p40"/>
          <p:cNvSpPr/>
          <p:nvPr/>
        </p:nvSpPr>
        <p:spPr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Visible Light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1"/>
          <p:cNvSpPr txBox="1"/>
          <p:nvPr/>
        </p:nvSpPr>
        <p:spPr>
          <a:xfrm>
            <a:off x="4254501" y="182564"/>
            <a:ext cx="41497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Physics of Light</a:t>
            </a:r>
            <a:endParaRPr/>
          </a:p>
        </p:txBody>
      </p:sp>
      <p:sp>
        <p:nvSpPr>
          <p:cNvPr id="576" name="Google Shape;576;p41"/>
          <p:cNvSpPr txBox="1"/>
          <p:nvPr/>
        </p:nvSpPr>
        <p:spPr>
          <a:xfrm>
            <a:off x="2879725" y="1349376"/>
            <a:ext cx="70118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patch of light can be completely described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physically by its spectrum: the number of photons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(per time unit) at each wavelength 400 - 700 nm.</a:t>
            </a:r>
            <a:endParaRPr/>
          </a:p>
        </p:txBody>
      </p:sp>
      <p:cxnSp>
        <p:nvCxnSpPr>
          <p:cNvPr id="577" name="Google Shape;577;p41"/>
          <p:cNvCxnSpPr/>
          <p:nvPr/>
        </p:nvCxnSpPr>
        <p:spPr>
          <a:xfrm rot="10800000">
            <a:off x="8555038" y="4267200"/>
            <a:ext cx="0" cy="838200"/>
          </a:xfrm>
          <a:prstGeom prst="straightConnector1">
            <a:avLst/>
          </a:prstGeom>
          <a:noFill/>
          <a:ln cap="flat" cmpd="sng" w="1016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41"/>
          <p:cNvCxnSpPr/>
          <p:nvPr/>
        </p:nvCxnSpPr>
        <p:spPr>
          <a:xfrm rot="10800000">
            <a:off x="8382000" y="4038600"/>
            <a:ext cx="0" cy="1066800"/>
          </a:xfrm>
          <a:prstGeom prst="straightConnector1">
            <a:avLst/>
          </a:prstGeom>
          <a:noFill/>
          <a:ln cap="flat" cmpd="sng" w="101600">
            <a:solidFill>
              <a:srgbClr val="FF33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41"/>
          <p:cNvCxnSpPr/>
          <p:nvPr/>
        </p:nvCxnSpPr>
        <p:spPr>
          <a:xfrm rot="10800000">
            <a:off x="8208963" y="3810000"/>
            <a:ext cx="0" cy="1295400"/>
          </a:xfrm>
          <a:prstGeom prst="straightConnector1">
            <a:avLst/>
          </a:prstGeom>
          <a:noFill/>
          <a:ln cap="flat" cmpd="sng" w="101600">
            <a:solidFill>
              <a:srgbClr val="FF66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41"/>
          <p:cNvCxnSpPr/>
          <p:nvPr/>
        </p:nvCxnSpPr>
        <p:spPr>
          <a:xfrm rot="10800000">
            <a:off x="8035925" y="3886200"/>
            <a:ext cx="0" cy="1219200"/>
          </a:xfrm>
          <a:prstGeom prst="straightConnector1">
            <a:avLst/>
          </a:prstGeom>
          <a:noFill/>
          <a:ln cap="flat" cmpd="sng" w="1016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41"/>
          <p:cNvCxnSpPr/>
          <p:nvPr/>
        </p:nvCxnSpPr>
        <p:spPr>
          <a:xfrm rot="10800000">
            <a:off x="7858126" y="4038600"/>
            <a:ext cx="4763" cy="1066800"/>
          </a:xfrm>
          <a:prstGeom prst="straightConnector1">
            <a:avLst/>
          </a:prstGeom>
          <a:noFill/>
          <a:ln cap="flat" cmpd="sng" w="1016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41"/>
          <p:cNvCxnSpPr/>
          <p:nvPr/>
        </p:nvCxnSpPr>
        <p:spPr>
          <a:xfrm rot="10800000">
            <a:off x="7689850" y="3886200"/>
            <a:ext cx="0" cy="1219200"/>
          </a:xfrm>
          <a:prstGeom prst="straightConnector1">
            <a:avLst/>
          </a:prstGeom>
          <a:noFill/>
          <a:ln cap="flat" cmpd="sng" w="101600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41"/>
          <p:cNvCxnSpPr/>
          <p:nvPr/>
        </p:nvCxnSpPr>
        <p:spPr>
          <a:xfrm rot="10800000">
            <a:off x="7516813" y="3657600"/>
            <a:ext cx="0" cy="1447800"/>
          </a:xfrm>
          <a:prstGeom prst="straightConnector1">
            <a:avLst/>
          </a:prstGeom>
          <a:noFill/>
          <a:ln cap="flat" cmpd="sng" w="1016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41"/>
          <p:cNvCxnSpPr/>
          <p:nvPr/>
        </p:nvCxnSpPr>
        <p:spPr>
          <a:xfrm rot="10800000">
            <a:off x="7343775" y="3429000"/>
            <a:ext cx="0" cy="1676400"/>
          </a:xfrm>
          <a:prstGeom prst="straightConnector1">
            <a:avLst/>
          </a:prstGeom>
          <a:noFill/>
          <a:ln cap="flat" cmpd="sng" w="101600">
            <a:solidFill>
              <a:srgbClr val="99FF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1"/>
          <p:cNvCxnSpPr/>
          <p:nvPr/>
        </p:nvCxnSpPr>
        <p:spPr>
          <a:xfrm rot="10800000">
            <a:off x="7170738" y="3352800"/>
            <a:ext cx="0" cy="1752600"/>
          </a:xfrm>
          <a:prstGeom prst="straightConnector1">
            <a:avLst/>
          </a:prstGeom>
          <a:noFill/>
          <a:ln cap="flat" cmpd="sng" w="101600">
            <a:solidFill>
              <a:srgbClr val="33CC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41"/>
          <p:cNvCxnSpPr/>
          <p:nvPr/>
        </p:nvCxnSpPr>
        <p:spPr>
          <a:xfrm rot="10800000">
            <a:off x="6997700" y="3505200"/>
            <a:ext cx="0" cy="1600200"/>
          </a:xfrm>
          <a:prstGeom prst="straightConnector1">
            <a:avLst/>
          </a:prstGeom>
          <a:noFill/>
          <a:ln cap="flat" cmpd="sng" w="101600">
            <a:solidFill>
              <a:srgbClr val="00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41"/>
          <p:cNvCxnSpPr/>
          <p:nvPr/>
        </p:nvCxnSpPr>
        <p:spPr>
          <a:xfrm rot="10800000">
            <a:off x="6824663" y="3581400"/>
            <a:ext cx="0" cy="1524000"/>
          </a:xfrm>
          <a:prstGeom prst="straightConnector1">
            <a:avLst/>
          </a:prstGeom>
          <a:noFill/>
          <a:ln cap="flat" cmpd="sng" w="101600">
            <a:solidFill>
              <a:srgbClr val="3399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41"/>
          <p:cNvCxnSpPr/>
          <p:nvPr/>
        </p:nvCxnSpPr>
        <p:spPr>
          <a:xfrm rot="10800000">
            <a:off x="6651625" y="3733800"/>
            <a:ext cx="0" cy="1371600"/>
          </a:xfrm>
          <a:prstGeom prst="straightConnector1">
            <a:avLst/>
          </a:prstGeom>
          <a:noFill/>
          <a:ln cap="flat" cmpd="sng" w="101600">
            <a:solidFill>
              <a:srgbClr val="339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41"/>
          <p:cNvCxnSpPr/>
          <p:nvPr/>
        </p:nvCxnSpPr>
        <p:spPr>
          <a:xfrm rot="10800000">
            <a:off x="6478588" y="3886200"/>
            <a:ext cx="0" cy="1219200"/>
          </a:xfrm>
          <a:prstGeom prst="straightConnector1">
            <a:avLst/>
          </a:prstGeom>
          <a:noFill/>
          <a:ln cap="flat" cmpd="sng" w="101600">
            <a:solidFill>
              <a:srgbClr val="00808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41"/>
          <p:cNvCxnSpPr/>
          <p:nvPr/>
        </p:nvCxnSpPr>
        <p:spPr>
          <a:xfrm rot="10800000">
            <a:off x="6305550" y="4114800"/>
            <a:ext cx="0" cy="990600"/>
          </a:xfrm>
          <a:prstGeom prst="straightConnector1">
            <a:avLst/>
          </a:prstGeom>
          <a:noFill/>
          <a:ln cap="flat" cmpd="sng" w="101600">
            <a:solidFill>
              <a:srgbClr val="0066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41"/>
          <p:cNvCxnSpPr/>
          <p:nvPr/>
        </p:nvCxnSpPr>
        <p:spPr>
          <a:xfrm rot="10800000">
            <a:off x="6132513" y="4343400"/>
            <a:ext cx="0" cy="762000"/>
          </a:xfrm>
          <a:prstGeom prst="straightConnector1">
            <a:avLst/>
          </a:prstGeom>
          <a:noFill/>
          <a:ln cap="flat" cmpd="sng" w="1016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41"/>
          <p:cNvCxnSpPr/>
          <p:nvPr/>
        </p:nvCxnSpPr>
        <p:spPr>
          <a:xfrm rot="10800000">
            <a:off x="5959475" y="4495800"/>
            <a:ext cx="0" cy="609600"/>
          </a:xfrm>
          <a:prstGeom prst="straightConnector1">
            <a:avLst/>
          </a:prstGeom>
          <a:noFill/>
          <a:ln cap="flat" cmpd="sng" w="101600">
            <a:solidFill>
              <a:srgbClr val="3333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41"/>
          <p:cNvCxnSpPr/>
          <p:nvPr/>
        </p:nvCxnSpPr>
        <p:spPr>
          <a:xfrm rot="10800000">
            <a:off x="5786438" y="4267200"/>
            <a:ext cx="0" cy="838200"/>
          </a:xfrm>
          <a:prstGeom prst="straightConnector1">
            <a:avLst/>
          </a:prstGeom>
          <a:noFill/>
          <a:ln cap="flat" cmpd="sng" w="101600">
            <a:solidFill>
              <a:srgbClr val="66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1"/>
          <p:cNvCxnSpPr/>
          <p:nvPr/>
        </p:nvCxnSpPr>
        <p:spPr>
          <a:xfrm rot="10800000">
            <a:off x="5613400" y="4114800"/>
            <a:ext cx="0" cy="990600"/>
          </a:xfrm>
          <a:prstGeom prst="straightConnector1">
            <a:avLst/>
          </a:prstGeom>
          <a:noFill/>
          <a:ln cap="flat" cmpd="sng" w="1016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5" name="Google Shape;59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7888" y="2833688"/>
            <a:ext cx="560705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1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2"/>
          <p:cNvSpPr txBox="1"/>
          <p:nvPr/>
        </p:nvSpPr>
        <p:spPr>
          <a:xfrm>
            <a:off x="4254501" y="182564"/>
            <a:ext cx="41497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Physics of Light</a:t>
            </a:r>
            <a:endParaRPr/>
          </a:p>
        </p:txBody>
      </p:sp>
      <p:pic>
        <p:nvPicPr>
          <p:cNvPr id="603" name="Google Shape;60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1828800"/>
            <a:ext cx="586740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2"/>
          <p:cNvSpPr txBox="1"/>
          <p:nvPr/>
        </p:nvSpPr>
        <p:spPr>
          <a:xfrm>
            <a:off x="3336926" y="1425575"/>
            <a:ext cx="64373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examples of the spectra of light sources</a:t>
            </a:r>
            <a:endParaRPr/>
          </a:p>
        </p:txBody>
      </p:sp>
      <p:sp>
        <p:nvSpPr>
          <p:cNvPr id="605" name="Google Shape;605;p42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3"/>
          <p:cNvSpPr txBox="1"/>
          <p:nvPr/>
        </p:nvSpPr>
        <p:spPr>
          <a:xfrm>
            <a:off x="4254501" y="182564"/>
            <a:ext cx="41497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Physics of Light</a:t>
            </a:r>
            <a:endParaRPr/>
          </a:p>
        </p:txBody>
      </p:sp>
      <p:sp>
        <p:nvSpPr>
          <p:cNvPr id="612" name="Google Shape;612;p43"/>
          <p:cNvSpPr txBox="1"/>
          <p:nvPr/>
        </p:nvSpPr>
        <p:spPr>
          <a:xfrm>
            <a:off x="2833688" y="1425575"/>
            <a:ext cx="74533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examples of the </a:t>
            </a:r>
            <a:r>
              <a:rPr b="0" i="0" lang="en-US" sz="2400" u="sng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reflectance</a:t>
            </a:r>
            <a:r>
              <a:rPr b="0" i="0" lang="en-US" sz="24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spectra of </a:t>
            </a:r>
            <a:r>
              <a:rPr b="0" i="0" lang="en-US" sz="2400" u="sng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surfaces</a:t>
            </a:r>
            <a:endParaRPr b="0" i="0" sz="2400" u="none" cap="none" strike="noStrike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3" name="Google Shape;613;p43"/>
          <p:cNvSpPr txBox="1"/>
          <p:nvPr/>
        </p:nvSpPr>
        <p:spPr>
          <a:xfrm>
            <a:off x="5334001" y="6324600"/>
            <a:ext cx="25066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Wavelength (nm)</a:t>
            </a:r>
            <a:endParaRPr/>
          </a:p>
        </p:txBody>
      </p:sp>
      <p:sp>
        <p:nvSpPr>
          <p:cNvPr id="614" name="Google Shape;614;p43"/>
          <p:cNvSpPr txBox="1"/>
          <p:nvPr/>
        </p:nvSpPr>
        <p:spPr>
          <a:xfrm rot="-5400000">
            <a:off x="1150938" y="4186238"/>
            <a:ext cx="30321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 Photons Reflected</a:t>
            </a:r>
            <a:endParaRPr/>
          </a:p>
        </p:txBody>
      </p:sp>
      <p:grpSp>
        <p:nvGrpSpPr>
          <p:cNvPr id="615" name="Google Shape;615;p43"/>
          <p:cNvGrpSpPr/>
          <p:nvPr/>
        </p:nvGrpSpPr>
        <p:grpSpPr>
          <a:xfrm>
            <a:off x="2819400" y="3265488"/>
            <a:ext cx="2044700" cy="3046412"/>
            <a:chOff x="816" y="2057"/>
            <a:chExt cx="1288" cy="1919"/>
          </a:xfrm>
        </p:grpSpPr>
        <p:pic>
          <p:nvPicPr>
            <p:cNvPr id="616" name="Google Shape;616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0" y="2057"/>
              <a:ext cx="1033" cy="1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43"/>
            <p:cNvSpPr/>
            <p:nvPr/>
          </p:nvSpPr>
          <p:spPr>
            <a:xfrm>
              <a:off x="908" y="2058"/>
              <a:ext cx="1045" cy="1617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3"/>
            <p:cNvSpPr txBox="1"/>
            <p:nvPr/>
          </p:nvSpPr>
          <p:spPr>
            <a:xfrm>
              <a:off x="1008" y="2160"/>
              <a:ext cx="469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Red</a:t>
              </a:r>
              <a:endParaRPr/>
            </a:p>
          </p:txBody>
        </p:sp>
        <p:sp>
          <p:nvSpPr>
            <p:cNvPr id="619" name="Google Shape;619;p43"/>
            <p:cNvSpPr txBox="1"/>
            <p:nvPr/>
          </p:nvSpPr>
          <p:spPr>
            <a:xfrm>
              <a:off x="816" y="3688"/>
              <a:ext cx="1288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400          700</a:t>
              </a:r>
              <a:endParaRPr/>
            </a:p>
          </p:txBody>
        </p:sp>
      </p:grpSp>
      <p:grpSp>
        <p:nvGrpSpPr>
          <p:cNvPr id="620" name="Google Shape;620;p43"/>
          <p:cNvGrpSpPr/>
          <p:nvPr/>
        </p:nvGrpSpPr>
        <p:grpSpPr>
          <a:xfrm>
            <a:off x="4776788" y="3265488"/>
            <a:ext cx="2044700" cy="3046412"/>
            <a:chOff x="2049" y="2057"/>
            <a:chExt cx="1288" cy="1919"/>
          </a:xfrm>
        </p:grpSpPr>
        <p:pic>
          <p:nvPicPr>
            <p:cNvPr id="621" name="Google Shape;621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34" y="2057"/>
              <a:ext cx="1042" cy="1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43"/>
            <p:cNvSpPr/>
            <p:nvPr/>
          </p:nvSpPr>
          <p:spPr>
            <a:xfrm>
              <a:off x="2129" y="2057"/>
              <a:ext cx="1046" cy="1632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3"/>
            <p:cNvSpPr txBox="1"/>
            <p:nvPr/>
          </p:nvSpPr>
          <p:spPr>
            <a:xfrm>
              <a:off x="2112" y="2112"/>
              <a:ext cx="68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Yellow</a:t>
              </a:r>
              <a:endParaRPr/>
            </a:p>
          </p:txBody>
        </p:sp>
        <p:sp>
          <p:nvSpPr>
            <p:cNvPr id="624" name="Google Shape;624;p43"/>
            <p:cNvSpPr txBox="1"/>
            <p:nvPr/>
          </p:nvSpPr>
          <p:spPr>
            <a:xfrm>
              <a:off x="2049" y="3688"/>
              <a:ext cx="1288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400          700</a:t>
              </a:r>
              <a:endParaRPr/>
            </a:p>
          </p:txBody>
        </p:sp>
      </p:grpSp>
      <p:grpSp>
        <p:nvGrpSpPr>
          <p:cNvPr id="625" name="Google Shape;625;p43"/>
          <p:cNvGrpSpPr/>
          <p:nvPr/>
        </p:nvGrpSpPr>
        <p:grpSpPr>
          <a:xfrm>
            <a:off x="6732588" y="3265488"/>
            <a:ext cx="2044700" cy="3046412"/>
            <a:chOff x="3281" y="2057"/>
            <a:chExt cx="1288" cy="1919"/>
          </a:xfrm>
        </p:grpSpPr>
        <p:pic>
          <p:nvPicPr>
            <p:cNvPr id="626" name="Google Shape;626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76" y="2057"/>
              <a:ext cx="1040" cy="1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" name="Google Shape;627;p43"/>
            <p:cNvSpPr/>
            <p:nvPr/>
          </p:nvSpPr>
          <p:spPr>
            <a:xfrm>
              <a:off x="3365" y="2062"/>
              <a:ext cx="1045" cy="1632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3"/>
            <p:cNvSpPr txBox="1"/>
            <p:nvPr/>
          </p:nvSpPr>
          <p:spPr>
            <a:xfrm>
              <a:off x="3408" y="2112"/>
              <a:ext cx="501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FF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00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Blue</a:t>
              </a:r>
              <a:endParaRPr/>
            </a:p>
          </p:txBody>
        </p:sp>
        <p:sp>
          <p:nvSpPr>
            <p:cNvPr id="629" name="Google Shape;629;p43"/>
            <p:cNvSpPr txBox="1"/>
            <p:nvPr/>
          </p:nvSpPr>
          <p:spPr>
            <a:xfrm>
              <a:off x="3281" y="3688"/>
              <a:ext cx="1288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400          700</a:t>
              </a:r>
              <a:endParaRPr/>
            </a:p>
          </p:txBody>
        </p:sp>
      </p:grpSp>
      <p:grpSp>
        <p:nvGrpSpPr>
          <p:cNvPr id="630" name="Google Shape;630;p43"/>
          <p:cNvGrpSpPr/>
          <p:nvPr/>
        </p:nvGrpSpPr>
        <p:grpSpPr>
          <a:xfrm>
            <a:off x="8689975" y="3263900"/>
            <a:ext cx="2044700" cy="3048000"/>
            <a:chOff x="4514" y="2056"/>
            <a:chExt cx="1288" cy="1920"/>
          </a:xfrm>
        </p:grpSpPr>
        <p:pic>
          <p:nvPicPr>
            <p:cNvPr id="631" name="Google Shape;631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32" y="2057"/>
              <a:ext cx="1034" cy="1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43"/>
            <p:cNvSpPr txBox="1"/>
            <p:nvPr/>
          </p:nvSpPr>
          <p:spPr>
            <a:xfrm>
              <a:off x="4656" y="2112"/>
              <a:ext cx="67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66FF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9966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Purple</a:t>
              </a:r>
              <a:endParaRPr/>
            </a:p>
          </p:txBody>
        </p:sp>
        <p:sp>
          <p:nvSpPr>
            <p:cNvPr id="633" name="Google Shape;633;p43"/>
            <p:cNvSpPr txBox="1"/>
            <p:nvPr/>
          </p:nvSpPr>
          <p:spPr>
            <a:xfrm>
              <a:off x="4514" y="3688"/>
              <a:ext cx="1288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400          700</a:t>
              </a: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620" y="2056"/>
              <a:ext cx="1045" cy="163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5" name="Google Shape;635;p43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  <p:grpSp>
        <p:nvGrpSpPr>
          <p:cNvPr id="636" name="Google Shape;636;p43"/>
          <p:cNvGrpSpPr/>
          <p:nvPr/>
        </p:nvGrpSpPr>
        <p:grpSpPr>
          <a:xfrm>
            <a:off x="3200400" y="2020889"/>
            <a:ext cx="7010400" cy="1068387"/>
            <a:chOff x="1056" y="1273"/>
            <a:chExt cx="4416" cy="673"/>
          </a:xfrm>
        </p:grpSpPr>
        <p:pic>
          <p:nvPicPr>
            <p:cNvPr id="637" name="Google Shape;637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56" y="1273"/>
              <a:ext cx="768" cy="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04" y="1287"/>
              <a:ext cx="768" cy="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52" y="1296"/>
              <a:ext cx="720" cy="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552" y="1296"/>
              <a:ext cx="720" cy="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4"/>
          <p:cNvSpPr txBox="1"/>
          <p:nvPr/>
        </p:nvSpPr>
        <p:spPr>
          <a:xfrm>
            <a:off x="2630489" y="182564"/>
            <a:ext cx="74199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Psychophysical Correspondence</a:t>
            </a:r>
            <a:endParaRPr/>
          </a:p>
        </p:txBody>
      </p:sp>
      <p:sp>
        <p:nvSpPr>
          <p:cNvPr id="647" name="Google Shape;647;p44"/>
          <p:cNvSpPr txBox="1"/>
          <p:nvPr/>
        </p:nvSpPr>
        <p:spPr>
          <a:xfrm>
            <a:off x="2514600" y="1617664"/>
            <a:ext cx="806022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is no simple functional description for the perceived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 of all lights under all viewing conditions, but …...</a:t>
            </a:r>
            <a:endParaRPr/>
          </a:p>
        </p:txBody>
      </p:sp>
      <p:sp>
        <p:nvSpPr>
          <p:cNvPr id="648" name="Google Shape;648;p44"/>
          <p:cNvSpPr txBox="1"/>
          <p:nvPr/>
        </p:nvSpPr>
        <p:spPr>
          <a:xfrm>
            <a:off x="2514600" y="2667001"/>
            <a:ext cx="79239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helpful constraint: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Consider only physical spectra with normal distributions</a:t>
            </a:r>
            <a:endParaRPr/>
          </a:p>
        </p:txBody>
      </p:sp>
      <p:sp>
        <p:nvSpPr>
          <p:cNvPr id="649" name="Google Shape;649;p44"/>
          <p:cNvSpPr txBox="1"/>
          <p:nvPr/>
        </p:nvSpPr>
        <p:spPr>
          <a:xfrm>
            <a:off x="5470525" y="432752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650" name="Google Shape;650;p44"/>
          <p:cNvGrpSpPr/>
          <p:nvPr/>
        </p:nvGrpSpPr>
        <p:grpSpPr>
          <a:xfrm>
            <a:off x="5318126" y="4183063"/>
            <a:ext cx="2976563" cy="1314450"/>
            <a:chOff x="2390" y="2635"/>
            <a:chExt cx="1875" cy="828"/>
          </a:xfrm>
        </p:grpSpPr>
        <p:pic>
          <p:nvPicPr>
            <p:cNvPr id="651" name="Google Shape;651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93" y="2635"/>
              <a:ext cx="1872" cy="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44"/>
            <p:cNvSpPr txBox="1"/>
            <p:nvPr/>
          </p:nvSpPr>
          <p:spPr>
            <a:xfrm>
              <a:off x="2390" y="2770"/>
              <a:ext cx="501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FF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00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area</a:t>
              </a:r>
              <a:endParaRPr/>
            </a:p>
          </p:txBody>
        </p:sp>
      </p:grpSp>
      <p:pic>
        <p:nvPicPr>
          <p:cNvPr id="653" name="Google Shape;65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000" y="4064000"/>
            <a:ext cx="5848350" cy="210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p44"/>
          <p:cNvGrpSpPr/>
          <p:nvPr/>
        </p:nvGrpSpPr>
        <p:grpSpPr>
          <a:xfrm>
            <a:off x="6357939" y="3538538"/>
            <a:ext cx="947737" cy="1947862"/>
            <a:chOff x="3038" y="2229"/>
            <a:chExt cx="597" cy="1227"/>
          </a:xfrm>
        </p:grpSpPr>
        <p:cxnSp>
          <p:nvCxnSpPr>
            <p:cNvPr id="655" name="Google Shape;655;p44"/>
            <p:cNvCxnSpPr/>
            <p:nvPr/>
          </p:nvCxnSpPr>
          <p:spPr>
            <a:xfrm>
              <a:off x="3333" y="2496"/>
              <a:ext cx="0" cy="96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6" name="Google Shape;656;p44"/>
            <p:cNvSpPr txBox="1"/>
            <p:nvPr/>
          </p:nvSpPr>
          <p:spPr>
            <a:xfrm>
              <a:off x="3038" y="2229"/>
              <a:ext cx="597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mean</a:t>
              </a:r>
              <a:endParaRPr/>
            </a:p>
          </p:txBody>
        </p:sp>
      </p:grpSp>
      <p:grpSp>
        <p:nvGrpSpPr>
          <p:cNvPr id="657" name="Google Shape;657;p44"/>
          <p:cNvGrpSpPr/>
          <p:nvPr/>
        </p:nvGrpSpPr>
        <p:grpSpPr>
          <a:xfrm>
            <a:off x="6411913" y="4616450"/>
            <a:ext cx="2209800" cy="457200"/>
            <a:chOff x="3072" y="2908"/>
            <a:chExt cx="1392" cy="288"/>
          </a:xfrm>
        </p:grpSpPr>
        <p:cxnSp>
          <p:nvCxnSpPr>
            <p:cNvPr id="658" name="Google Shape;658;p44"/>
            <p:cNvCxnSpPr/>
            <p:nvPr/>
          </p:nvCxnSpPr>
          <p:spPr>
            <a:xfrm>
              <a:off x="3072" y="3072"/>
              <a:ext cx="528" cy="0"/>
            </a:xfrm>
            <a:prstGeom prst="straightConnector1">
              <a:avLst/>
            </a:prstGeom>
            <a:noFill/>
            <a:ln cap="flat" cmpd="sng" w="38100">
              <a:solidFill>
                <a:srgbClr val="FF66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659" name="Google Shape;659;p44"/>
            <p:cNvSpPr txBox="1"/>
            <p:nvPr/>
          </p:nvSpPr>
          <p:spPr>
            <a:xfrm>
              <a:off x="3621" y="2908"/>
              <a:ext cx="84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FF"/>
                </a:buClr>
                <a:buSzPts val="2400"/>
                <a:buFont typeface="Helvetica Neue"/>
                <a:buNone/>
              </a:pPr>
              <a:r>
                <a:rPr b="0" i="0" lang="en-US" sz="2400" u="none" cap="none" strike="noStrike">
                  <a:solidFill>
                    <a:srgbClr val="FF66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variance</a:t>
              </a:r>
              <a:endParaRPr/>
            </a:p>
          </p:txBody>
        </p:sp>
      </p:grpSp>
      <p:sp>
        <p:nvSpPr>
          <p:cNvPr id="660" name="Google Shape;660;p44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5"/>
          <p:cNvSpPr txBox="1"/>
          <p:nvPr/>
        </p:nvSpPr>
        <p:spPr>
          <a:xfrm>
            <a:off x="2630489" y="182564"/>
            <a:ext cx="74199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Psychophysical Correspondence</a:t>
            </a:r>
            <a:endParaRPr/>
          </a:p>
        </p:txBody>
      </p:sp>
      <p:sp>
        <p:nvSpPr>
          <p:cNvPr id="667" name="Google Shape;667;p45"/>
          <p:cNvSpPr txBox="1"/>
          <p:nvPr/>
        </p:nvSpPr>
        <p:spPr>
          <a:xfrm>
            <a:off x="4840289" y="1630364"/>
            <a:ext cx="1220787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Mean</a:t>
            </a:r>
            <a:endParaRPr/>
          </a:p>
        </p:txBody>
      </p:sp>
      <p:sp>
        <p:nvSpPr>
          <p:cNvPr id="668" name="Google Shape;668;p45"/>
          <p:cNvSpPr txBox="1"/>
          <p:nvPr/>
        </p:nvSpPr>
        <p:spPr>
          <a:xfrm>
            <a:off x="6897688" y="1630364"/>
            <a:ext cx="950912" cy="57943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Hue</a:t>
            </a:r>
            <a:endParaRPr/>
          </a:p>
        </p:txBody>
      </p:sp>
      <p:sp>
        <p:nvSpPr>
          <p:cNvPr id="669" name="Google Shape;669;p45"/>
          <p:cNvSpPr/>
          <p:nvPr/>
        </p:nvSpPr>
        <p:spPr>
          <a:xfrm>
            <a:off x="6061075" y="1782763"/>
            <a:ext cx="762000" cy="228600"/>
          </a:xfrm>
          <a:prstGeom prst="leftRightArrow">
            <a:avLst>
              <a:gd fmla="val 50000" name="adj1"/>
              <a:gd fmla="val 66667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45"/>
          <p:cNvGrpSpPr/>
          <p:nvPr/>
        </p:nvGrpSpPr>
        <p:grpSpPr>
          <a:xfrm>
            <a:off x="3124994" y="2998789"/>
            <a:ext cx="6611144" cy="3317875"/>
            <a:chOff x="1009" y="1889"/>
            <a:chExt cx="4165" cy="2090"/>
          </a:xfrm>
        </p:grpSpPr>
        <p:pic>
          <p:nvPicPr>
            <p:cNvPr id="671" name="Google Shape;671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88" y="1889"/>
              <a:ext cx="3685" cy="1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45"/>
            <p:cNvSpPr txBox="1"/>
            <p:nvPr/>
          </p:nvSpPr>
          <p:spPr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b="0" i="0" lang="en-US" sz="2800" u="none" cap="none" strike="noStrik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# Photons</a:t>
              </a:r>
              <a:endParaRPr/>
            </a:p>
          </p:txBody>
        </p:sp>
        <p:sp>
          <p:nvSpPr>
            <p:cNvPr id="673" name="Google Shape;673;p45"/>
            <p:cNvSpPr txBox="1"/>
            <p:nvPr/>
          </p:nvSpPr>
          <p:spPr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b="0" i="0" lang="en-US" sz="2800" u="none" cap="none" strike="noStrik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Wavelength</a:t>
              </a:r>
              <a:endParaRPr/>
            </a:p>
          </p:txBody>
        </p:sp>
      </p:grpSp>
      <p:sp>
        <p:nvSpPr>
          <p:cNvPr id="674" name="Google Shape;674;p45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6"/>
          <p:cNvSpPr txBox="1"/>
          <p:nvPr/>
        </p:nvSpPr>
        <p:spPr>
          <a:xfrm>
            <a:off x="2630489" y="182564"/>
            <a:ext cx="74199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Psychophysical Correspondence</a:t>
            </a:r>
            <a:endParaRPr/>
          </a:p>
        </p:txBody>
      </p:sp>
      <p:sp>
        <p:nvSpPr>
          <p:cNvPr id="681" name="Google Shape;681;p46"/>
          <p:cNvSpPr txBox="1"/>
          <p:nvPr/>
        </p:nvSpPr>
        <p:spPr>
          <a:xfrm>
            <a:off x="4191001" y="1630364"/>
            <a:ext cx="18764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Variance</a:t>
            </a:r>
            <a:endParaRPr/>
          </a:p>
        </p:txBody>
      </p:sp>
      <p:sp>
        <p:nvSpPr>
          <p:cNvPr id="682" name="Google Shape;682;p46"/>
          <p:cNvSpPr txBox="1"/>
          <p:nvPr/>
        </p:nvSpPr>
        <p:spPr>
          <a:xfrm>
            <a:off x="6897688" y="1630364"/>
            <a:ext cx="21907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Saturation</a:t>
            </a:r>
            <a:endParaRPr/>
          </a:p>
        </p:txBody>
      </p:sp>
      <p:sp>
        <p:nvSpPr>
          <p:cNvPr id="683" name="Google Shape;683;p46"/>
          <p:cNvSpPr/>
          <p:nvPr/>
        </p:nvSpPr>
        <p:spPr>
          <a:xfrm>
            <a:off x="6061075" y="1782763"/>
            <a:ext cx="762000" cy="228600"/>
          </a:xfrm>
          <a:prstGeom prst="leftRightArrow">
            <a:avLst>
              <a:gd fmla="val 50000" name="adj1"/>
              <a:gd fmla="val 66667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4" name="Google Shape;684;p46"/>
          <p:cNvGrpSpPr/>
          <p:nvPr/>
        </p:nvGrpSpPr>
        <p:grpSpPr>
          <a:xfrm>
            <a:off x="3048000" y="2895601"/>
            <a:ext cx="7391400" cy="3421063"/>
            <a:chOff x="960" y="1824"/>
            <a:chExt cx="4656" cy="2155"/>
          </a:xfrm>
        </p:grpSpPr>
        <p:sp>
          <p:nvSpPr>
            <p:cNvPr id="685" name="Google Shape;685;p46"/>
            <p:cNvSpPr txBox="1"/>
            <p:nvPr/>
          </p:nvSpPr>
          <p:spPr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b="0" i="0" lang="en-US" sz="2800" u="none" cap="none" strike="noStrik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Wavelength</a:t>
              </a:r>
              <a:endParaRPr/>
            </a:p>
          </p:txBody>
        </p:sp>
        <p:pic>
          <p:nvPicPr>
            <p:cNvPr id="686" name="Google Shape;686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0" y="1824"/>
              <a:ext cx="4656" cy="1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46"/>
            <p:cNvSpPr txBox="1"/>
            <p:nvPr/>
          </p:nvSpPr>
          <p:spPr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b="0" i="0" lang="en-US" sz="2800" u="none" cap="none" strike="noStrik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# Photons</a:t>
              </a:r>
              <a:endParaRPr/>
            </a:p>
          </p:txBody>
        </p:sp>
      </p:grpSp>
      <p:sp>
        <p:nvSpPr>
          <p:cNvPr id="688" name="Google Shape;688;p46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7"/>
          <p:cNvSpPr txBox="1"/>
          <p:nvPr/>
        </p:nvSpPr>
        <p:spPr>
          <a:xfrm>
            <a:off x="2630489" y="182564"/>
            <a:ext cx="74199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Psychophysical Correspondence</a:t>
            </a:r>
            <a:endParaRPr/>
          </a:p>
        </p:txBody>
      </p:sp>
      <p:sp>
        <p:nvSpPr>
          <p:cNvPr id="695" name="Google Shape;695;p47"/>
          <p:cNvSpPr txBox="1"/>
          <p:nvPr/>
        </p:nvSpPr>
        <p:spPr>
          <a:xfrm>
            <a:off x="4343400" y="1630364"/>
            <a:ext cx="1087438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Area</a:t>
            </a:r>
            <a:endParaRPr/>
          </a:p>
        </p:txBody>
      </p:sp>
      <p:sp>
        <p:nvSpPr>
          <p:cNvPr id="696" name="Google Shape;696;p47"/>
          <p:cNvSpPr txBox="1"/>
          <p:nvPr/>
        </p:nvSpPr>
        <p:spPr>
          <a:xfrm>
            <a:off x="6400801" y="1630364"/>
            <a:ext cx="2303463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Brightness</a:t>
            </a:r>
            <a:endParaRPr/>
          </a:p>
        </p:txBody>
      </p:sp>
      <p:sp>
        <p:nvSpPr>
          <p:cNvPr id="697" name="Google Shape;697;p47"/>
          <p:cNvSpPr/>
          <p:nvPr/>
        </p:nvSpPr>
        <p:spPr>
          <a:xfrm>
            <a:off x="5564188" y="1782763"/>
            <a:ext cx="762000" cy="228600"/>
          </a:xfrm>
          <a:prstGeom prst="leftRightArrow">
            <a:avLst>
              <a:gd fmla="val 50000" name="adj1"/>
              <a:gd fmla="val 66667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8" name="Google Shape;698;p47"/>
          <p:cNvGrpSpPr/>
          <p:nvPr/>
        </p:nvGrpSpPr>
        <p:grpSpPr>
          <a:xfrm>
            <a:off x="2820194" y="2693989"/>
            <a:ext cx="6857206" cy="3622675"/>
            <a:chOff x="816" y="1697"/>
            <a:chExt cx="4320" cy="2282"/>
          </a:xfrm>
        </p:grpSpPr>
        <p:sp>
          <p:nvSpPr>
            <p:cNvPr id="699" name="Google Shape;699;p47"/>
            <p:cNvSpPr txBox="1"/>
            <p:nvPr/>
          </p:nvSpPr>
          <p:spPr>
            <a:xfrm rot="-5400000">
              <a:off x="417" y="2548"/>
              <a:ext cx="1126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b="0" i="0" lang="en-US" sz="2800" u="none" cap="none" strike="noStrik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# Photons</a:t>
              </a:r>
              <a:endParaRPr/>
            </a:p>
          </p:txBody>
        </p:sp>
        <p:sp>
          <p:nvSpPr>
            <p:cNvPr id="700" name="Google Shape;700;p47"/>
            <p:cNvSpPr txBox="1"/>
            <p:nvPr/>
          </p:nvSpPr>
          <p:spPr>
            <a:xfrm>
              <a:off x="2400" y="3652"/>
              <a:ext cx="1301" cy="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Helvetica Neue"/>
                <a:buNone/>
              </a:pPr>
              <a:r>
                <a:rPr b="0" i="0" lang="en-US" sz="2800" u="none" cap="none" strike="noStrik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Wavelength</a:t>
              </a:r>
              <a:endParaRPr/>
            </a:p>
          </p:txBody>
        </p:sp>
        <p:pic>
          <p:nvPicPr>
            <p:cNvPr id="701" name="Google Shape;701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00" y="1697"/>
              <a:ext cx="3936" cy="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2" name="Google Shape;702;p47"/>
          <p:cNvSpPr/>
          <p:nvPr/>
        </p:nvSpPr>
        <p:spPr>
          <a:xfrm>
            <a:off x="8855076" y="6616701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8"/>
          <p:cNvSpPr/>
          <p:nvPr/>
        </p:nvSpPr>
        <p:spPr>
          <a:xfrm>
            <a:off x="8855076" y="6613526"/>
            <a:ext cx="17363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Stephen E. Palmer, 2002</a:t>
            </a:r>
            <a:endParaRPr/>
          </a:p>
        </p:txBody>
      </p:sp>
      <p:pic>
        <p:nvPicPr>
          <p:cNvPr id="709" name="Google Shape;709;p48"/>
          <p:cNvPicPr preferRelativeResize="0"/>
          <p:nvPr/>
        </p:nvPicPr>
        <p:blipFill rotWithShape="1">
          <a:blip r:embed="rId4">
            <a:alphaModFix/>
          </a:blip>
          <a:srcRect b="0" l="0" r="13428" t="0"/>
          <a:stretch/>
        </p:blipFill>
        <p:spPr>
          <a:xfrm>
            <a:off x="2514600" y="1595438"/>
            <a:ext cx="4953000" cy="4500562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8"/>
          <p:cNvSpPr txBox="1"/>
          <p:nvPr/>
        </p:nvSpPr>
        <p:spPr>
          <a:xfrm>
            <a:off x="3124200" y="1371601"/>
            <a:ext cx="3589338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Helvetica Neue"/>
              <a:buNone/>
            </a:pPr>
            <a:r>
              <a:rPr b="0" i="0" lang="en-US" sz="2800" u="none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 kinds of cones:</a:t>
            </a:r>
            <a:endParaRPr/>
          </a:p>
        </p:txBody>
      </p:sp>
      <p:sp>
        <p:nvSpPr>
          <p:cNvPr id="711" name="Google Shape;711;p48"/>
          <p:cNvSpPr txBox="1"/>
          <p:nvPr/>
        </p:nvSpPr>
        <p:spPr>
          <a:xfrm>
            <a:off x="3687763" y="228600"/>
            <a:ext cx="5346700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99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FF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Physiology of Color Vision</a:t>
            </a:r>
            <a:endParaRPr b="0" i="0" sz="2400" u="none" cap="none" strike="noStrike">
              <a:solidFill>
                <a:srgbClr val="00FF9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712" name="Google Shape;71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1" y="1828800"/>
            <a:ext cx="326072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8"/>
          <p:cNvSpPr txBox="1"/>
          <p:nvPr/>
        </p:nvSpPr>
        <p:spPr>
          <a:xfrm>
            <a:off x="4481514" y="5943601"/>
            <a:ext cx="50031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Why are M and L cones so close?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Why are there 3?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Impossible Colors</a:t>
            </a:r>
            <a:endParaRPr/>
          </a:p>
        </p:txBody>
      </p:sp>
      <p:sp>
        <p:nvSpPr>
          <p:cNvPr id="719" name="Google Shape;719;p49"/>
          <p:cNvSpPr txBox="1"/>
          <p:nvPr/>
        </p:nvSpPr>
        <p:spPr>
          <a:xfrm>
            <a:off x="1981200" y="990601"/>
            <a:ext cx="82296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you make the cones respond in ways that typical light spectra never would?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http://en.wikipedia.org/wiki/Impossible_colors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James\Desktop\Impossible_Colors,_Blue_and_Yellow,_for_3dTV.png" id="720" name="Google Shape;72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3313" y="2805114"/>
            <a:ext cx="2057400" cy="1157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ames\Desktop\Impossible_Colors,_Blue_and_Yellow,_for_3dTV.png" id="721" name="Google Shape;721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1" y="4432300"/>
            <a:ext cx="3502025" cy="19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20" name="Google Shape;220;p5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Absorption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Diffusion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Reflection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Transparency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Refraction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Fluorescence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Subsurface scattering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Phosphorescence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Interreflection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221" name="Google Shape;221;p5"/>
          <p:cNvGrpSpPr/>
          <p:nvPr/>
        </p:nvGrpSpPr>
        <p:grpSpPr>
          <a:xfrm>
            <a:off x="6553200" y="1828800"/>
            <a:ext cx="3810000" cy="3429000"/>
            <a:chOff x="6629400" y="2882264"/>
            <a:chExt cx="2438400" cy="2194560"/>
          </a:xfrm>
        </p:grpSpPr>
        <p:cxnSp>
          <p:nvCxnSpPr>
            <p:cNvPr id="222" name="Google Shape;222;p5"/>
            <p:cNvCxnSpPr/>
            <p:nvPr/>
          </p:nvCxnSpPr>
          <p:spPr>
            <a:xfrm>
              <a:off x="6629400" y="4619624"/>
              <a:ext cx="1600200" cy="0"/>
            </a:xfrm>
            <a:prstGeom prst="straightConnector1">
              <a:avLst/>
            </a:prstGeom>
            <a:noFill/>
            <a:ln cap="flat" cmpd="sng" w="7620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3" name="Google Shape;223;p5"/>
            <p:cNvSpPr/>
            <p:nvPr/>
          </p:nvSpPr>
          <p:spPr>
            <a:xfrm>
              <a:off x="8458200" y="3124072"/>
              <a:ext cx="304800" cy="304800"/>
            </a:xfrm>
            <a:prstGeom prst="ellipse">
              <a:avLst/>
            </a:prstGeom>
            <a:solidFill>
              <a:srgbClr val="FFFF00"/>
            </a:solidFill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Google Shape;224;p5"/>
            <p:cNvCxnSpPr>
              <a:stCxn id="223" idx="3"/>
            </p:cNvCxnSpPr>
            <p:nvPr/>
          </p:nvCxnSpPr>
          <p:spPr>
            <a:xfrm flipH="1">
              <a:off x="7543737" y="3384235"/>
              <a:ext cx="959100" cy="1187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25" name="Google Shape;225;p5"/>
            <p:cNvSpPr txBox="1"/>
            <p:nvPr/>
          </p:nvSpPr>
          <p:spPr>
            <a:xfrm>
              <a:off x="8006080" y="3352672"/>
              <a:ext cx="192052" cy="236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λ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 txBox="1"/>
            <p:nvPr/>
          </p:nvSpPr>
          <p:spPr>
            <a:xfrm>
              <a:off x="8190992" y="2882264"/>
              <a:ext cx="876808" cy="243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light source</a:t>
              </a:r>
              <a:endParaRPr/>
            </a:p>
          </p:txBody>
        </p:sp>
        <p:cxnSp>
          <p:nvCxnSpPr>
            <p:cNvPr id="227" name="Google Shape;227;p5"/>
            <p:cNvCxnSpPr/>
            <p:nvPr/>
          </p:nvCxnSpPr>
          <p:spPr>
            <a:xfrm flipH="1" rot="5400000">
              <a:off x="7124700" y="4152773"/>
              <a:ext cx="4572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228" name="Google Shape;228;p5"/>
            <p:cNvSpPr txBox="1"/>
            <p:nvPr/>
          </p:nvSpPr>
          <p:spPr>
            <a:xfrm>
              <a:off x="7458456" y="4254880"/>
              <a:ext cx="213360" cy="236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/>
            </a:p>
          </p:txBody>
        </p:sp>
        <p:cxnSp>
          <p:nvCxnSpPr>
            <p:cNvPr id="229" name="Google Shape;229;p5"/>
            <p:cNvCxnSpPr/>
            <p:nvPr/>
          </p:nvCxnSpPr>
          <p:spPr>
            <a:xfrm rot="10800000">
              <a:off x="6934200" y="4343272"/>
              <a:ext cx="6096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230" name="Google Shape;230;p5"/>
            <p:cNvCxnSpPr/>
            <p:nvPr/>
          </p:nvCxnSpPr>
          <p:spPr>
            <a:xfrm flipH="1" rot="10800000">
              <a:off x="7620000" y="4343272"/>
              <a:ext cx="6096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231" name="Google Shape;231;p5"/>
            <p:cNvCxnSpPr/>
            <p:nvPr/>
          </p:nvCxnSpPr>
          <p:spPr>
            <a:xfrm rot="5400000">
              <a:off x="7124700" y="4733924"/>
              <a:ext cx="3810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232" name="Google Shape;232;p5"/>
            <p:cNvCxnSpPr/>
            <p:nvPr/>
          </p:nvCxnSpPr>
          <p:spPr>
            <a:xfrm rot="5400000">
              <a:off x="6972300" y="4733924"/>
              <a:ext cx="3810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233" name="Google Shape;233;p5"/>
            <p:cNvCxnSpPr/>
            <p:nvPr/>
          </p:nvCxnSpPr>
          <p:spPr>
            <a:xfrm rot="10800000">
              <a:off x="6781800" y="4419472"/>
              <a:ext cx="6096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50"/>
          <p:cNvPicPr preferRelativeResize="0"/>
          <p:nvPr/>
        </p:nvPicPr>
        <p:blipFill rotWithShape="1">
          <a:blip r:embed="rId3">
            <a:alphaModFix/>
          </a:blip>
          <a:srcRect b="45007" l="1186" r="64444" t="9480"/>
          <a:stretch/>
        </p:blipFill>
        <p:spPr>
          <a:xfrm>
            <a:off x="3657600" y="1066800"/>
            <a:ext cx="4419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0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Tetrachromacy</a:t>
            </a:r>
            <a:endParaRPr/>
          </a:p>
        </p:txBody>
      </p:sp>
      <p:sp>
        <p:nvSpPr>
          <p:cNvPr id="728" name="Google Shape;728;p50"/>
          <p:cNvSpPr txBox="1"/>
          <p:nvPr>
            <p:ph idx="1" type="body"/>
          </p:nvPr>
        </p:nvSpPr>
        <p:spPr>
          <a:xfrm>
            <a:off x="2209800" y="4495800"/>
            <a:ext cx="7772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Most birds, and many other animals, have cones for ultraviolet light.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Some humans, mostly female, seem to have slight tetrachromatism.</a:t>
            </a:r>
            <a:endParaRPr/>
          </a:p>
        </p:txBody>
      </p:sp>
      <p:sp>
        <p:nvSpPr>
          <p:cNvPr id="729" name="Google Shape;729;p50"/>
          <p:cNvSpPr txBox="1"/>
          <p:nvPr/>
        </p:nvSpPr>
        <p:spPr>
          <a:xfrm>
            <a:off x="7543800" y="1981201"/>
            <a:ext cx="16764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Bird cone responses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1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1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736" name="Google Shape;7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0"/>
            <a:ext cx="44641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9479" y="1752600"/>
            <a:ext cx="5950220" cy="3796072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1"/>
          <p:cNvSpPr/>
          <p:nvPr/>
        </p:nvSpPr>
        <p:spPr>
          <a:xfrm>
            <a:off x="5562600" y="6235908"/>
            <a:ext cx="60960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Jacobs GH. Evolution of colour vision in mammals. </a:t>
            </a:r>
            <a:r>
              <a:rPr b="0" i="1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Philos Trans R Soc Lond B Biol Sci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2009;364(1531):2957-2967. doi:10.1098/rstb.2009.0039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Spectra</a:t>
            </a:r>
            <a:endParaRPr/>
          </a:p>
        </p:txBody>
      </p:sp>
      <p:pic>
        <p:nvPicPr>
          <p:cNvPr id="745" name="Google Shape;745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1143000"/>
            <a:ext cx="7010400" cy="550703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2"/>
          <p:cNvSpPr txBox="1"/>
          <p:nvPr/>
        </p:nvSpPr>
        <p:spPr>
          <a:xfrm>
            <a:off x="3336926" y="2209800"/>
            <a:ext cx="15398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metamers</a:t>
            </a:r>
            <a:endParaRPr/>
          </a:p>
        </p:txBody>
      </p:sp>
      <p:cxnSp>
        <p:nvCxnSpPr>
          <p:cNvPr id="747" name="Google Shape;747;p52"/>
          <p:cNvCxnSpPr/>
          <p:nvPr/>
        </p:nvCxnSpPr>
        <p:spPr>
          <a:xfrm>
            <a:off x="4343400" y="2667000"/>
            <a:ext cx="198120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8" name="Google Shape;748;p52"/>
          <p:cNvCxnSpPr/>
          <p:nvPr/>
        </p:nvCxnSpPr>
        <p:spPr>
          <a:xfrm>
            <a:off x="4191000" y="2667000"/>
            <a:ext cx="1676400" cy="106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can be ambiguous</a:t>
            </a:r>
            <a:endParaRPr/>
          </a:p>
        </p:txBody>
      </p:sp>
      <p:pic>
        <p:nvPicPr>
          <p:cNvPr id="754" name="Google Shape;754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7909" y="1143000"/>
            <a:ext cx="3736181" cy="49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243E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can be ambiguous</a:t>
            </a:r>
            <a:endParaRPr/>
          </a:p>
        </p:txBody>
      </p:sp>
      <p:pic>
        <p:nvPicPr>
          <p:cNvPr id="760" name="Google Shape;760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7909" y="1143000"/>
            <a:ext cx="3736181" cy="49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5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767" name="Google Shape;76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15800" cy="631629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5"/>
          <p:cNvSpPr/>
          <p:nvPr/>
        </p:nvSpPr>
        <p:spPr>
          <a:xfrm>
            <a:off x="0" y="6488668"/>
            <a:ext cx="41472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https://en.wikipedia.org/wiki/The_dress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6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6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776" name="Google Shape;77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333" y="0"/>
            <a:ext cx="9189333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6"/>
          <p:cNvSpPr/>
          <p:nvPr/>
        </p:nvSpPr>
        <p:spPr>
          <a:xfrm>
            <a:off x="0" y="6488668"/>
            <a:ext cx="41472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https://en.wikipedia.org/wiki/The_dress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7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Sensing in Camera (RGB)</a:t>
            </a:r>
            <a:endParaRPr/>
          </a:p>
        </p:txBody>
      </p:sp>
      <p:sp>
        <p:nvSpPr>
          <p:cNvPr id="783" name="Google Shape;783;p57"/>
          <p:cNvSpPr txBox="1"/>
          <p:nvPr>
            <p:ph idx="1" type="body"/>
          </p:nvPr>
        </p:nvSpPr>
        <p:spPr>
          <a:xfrm>
            <a:off x="2362200" y="990601"/>
            <a:ext cx="6832600" cy="3692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3-chip vs. 1-chip: quality vs. cost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Why more green?</a:t>
            </a:r>
            <a:endParaRPr/>
          </a:p>
        </p:txBody>
      </p:sp>
      <p:pic>
        <p:nvPicPr>
          <p:cNvPr descr="ccd_prism" id="784" name="Google Shape;7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2971801"/>
            <a:ext cx="4648200" cy="25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7"/>
          <p:cNvSpPr/>
          <p:nvPr/>
        </p:nvSpPr>
        <p:spPr>
          <a:xfrm>
            <a:off x="4191001" y="6248400"/>
            <a:ext cx="6054725" cy="36988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http://www.cooldictionary.com/words/Bayer-filter.wikipedia</a:t>
            </a:r>
            <a:endParaRPr/>
          </a:p>
        </p:txBody>
      </p:sp>
      <p:pic>
        <p:nvPicPr>
          <p:cNvPr descr="digital-camera-bayer" id="786" name="Google Shape;78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2514600"/>
            <a:ext cx="33528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quiluminant" id="787" name="Google Shape;787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5600" y="1600200"/>
            <a:ext cx="34290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7"/>
          <p:cNvSpPr/>
          <p:nvPr/>
        </p:nvSpPr>
        <p:spPr>
          <a:xfrm>
            <a:off x="2667000" y="5576888"/>
            <a:ext cx="2667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3 colors?</a:t>
            </a:r>
            <a:endParaRPr/>
          </a:p>
        </p:txBody>
      </p:sp>
      <p:sp>
        <p:nvSpPr>
          <p:cNvPr id="789" name="Google Shape;789;p57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8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Practical Color Sensing: Bayer Grid</a:t>
            </a:r>
            <a:endParaRPr/>
          </a:p>
        </p:txBody>
      </p:sp>
      <p:sp>
        <p:nvSpPr>
          <p:cNvPr id="795" name="Google Shape;795;p58"/>
          <p:cNvSpPr txBox="1"/>
          <p:nvPr>
            <p:ph idx="1" type="body"/>
          </p:nvPr>
        </p:nvSpPr>
        <p:spPr>
          <a:xfrm>
            <a:off x="7620000" y="3962400"/>
            <a:ext cx="3048000" cy="2052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Estimate RGB</a:t>
            </a:r>
            <a:br>
              <a:rPr lang="en-US"/>
            </a:br>
            <a:r>
              <a:rPr lang="en-US"/>
              <a:t>at ‘G’ cells from neighboring values</a:t>
            </a:r>
            <a:endParaRPr/>
          </a:p>
        </p:txBody>
      </p:sp>
      <p:pic>
        <p:nvPicPr>
          <p:cNvPr descr="ccd_interpolation" id="796" name="Google Shape;79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600" y="1371601"/>
            <a:ext cx="2127250" cy="240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yerPatternFiltration" id="797" name="Google Shape;79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990600"/>
            <a:ext cx="5638800" cy="56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8"/>
          <p:cNvSpPr txBox="1"/>
          <p:nvPr/>
        </p:nvSpPr>
        <p:spPr>
          <a:xfrm>
            <a:off x="9067800" y="6583364"/>
            <a:ext cx="15367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by Steve Seitz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Image</a:t>
            </a:r>
            <a:endParaRPr/>
          </a:p>
        </p:txBody>
      </p:sp>
      <p:pic>
        <p:nvPicPr>
          <p:cNvPr descr="C:\Documents and Settings\Derek Hoiem\My Documents\Classes\Spring09 - Visual Scene Understanding\material\figs\nieghborhood6.jpg" id="804" name="Google Shape;80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2362200"/>
            <a:ext cx="37909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Computational Photography - Fall 2010\lectures\figs\filters\im_r.jpg" id="805" name="Google Shape;80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3664" y="1143000"/>
            <a:ext cx="267493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Computational Photography - Fall 2010\lectures\figs\filters\im_g.jpg" id="806" name="Google Shape;806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9464" y="2819400"/>
            <a:ext cx="267493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Computational Photography - Fall 2010\lectures\figs\filters\im_b.jpg" id="807" name="Google Shape;807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1939" y="4419600"/>
            <a:ext cx="2674937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59"/>
          <p:cNvSpPr txBox="1"/>
          <p:nvPr/>
        </p:nvSpPr>
        <p:spPr>
          <a:xfrm>
            <a:off x="8805863" y="762001"/>
            <a:ext cx="4074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sp>
        <p:nvSpPr>
          <p:cNvPr id="809" name="Google Shape;809;p59"/>
          <p:cNvSpPr txBox="1"/>
          <p:nvPr/>
        </p:nvSpPr>
        <p:spPr>
          <a:xfrm>
            <a:off x="9567863" y="2438401"/>
            <a:ext cx="4235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810" name="Google Shape;810;p59"/>
          <p:cNvSpPr txBox="1"/>
          <p:nvPr/>
        </p:nvSpPr>
        <p:spPr>
          <a:xfrm>
            <a:off x="10253663" y="3962401"/>
            <a:ext cx="3898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811" name="Google Shape;811;p59"/>
          <p:cNvSpPr/>
          <p:nvPr/>
        </p:nvSpPr>
        <p:spPr>
          <a:xfrm>
            <a:off x="5562600" y="3352800"/>
            <a:ext cx="5334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39" name="Google Shape;239;p6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Absorption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40" name="Google Shape;240;p6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6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6"/>
          <p:cNvCxnSpPr>
            <a:stCxn id="241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3" name="Google Shape;243;p6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0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in Python</a:t>
            </a:r>
            <a:endParaRPr/>
          </a:p>
        </p:txBody>
      </p:sp>
      <p:sp>
        <p:nvSpPr>
          <p:cNvPr id="817" name="Google Shape;817;p60"/>
          <p:cNvSpPr txBox="1"/>
          <p:nvPr>
            <p:ph idx="1" type="body"/>
          </p:nvPr>
        </p:nvSpPr>
        <p:spPr>
          <a:xfrm>
            <a:off x="1981200" y="990600"/>
            <a:ext cx="82296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Images represented as a matrix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Suppose we have a NxM RGB image called “im”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/>
              <a:t>im(0,0,0) = top-left pixel value in R-channel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/>
              <a:t>im(y, x, b) = y pixels down, x pixels to right in the b</a:t>
            </a:r>
            <a:r>
              <a:rPr baseline="30000" lang="en-US"/>
              <a:t>th</a:t>
            </a:r>
            <a:r>
              <a:rPr lang="en-US"/>
              <a:t> channel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/>
              <a:t>im(N-1, M-1, 2) = bottom-right pixel in B-channel</a:t>
            </a:r>
            <a:endParaRPr/>
          </a:p>
        </p:txBody>
      </p:sp>
      <p:graphicFrame>
        <p:nvGraphicFramePr>
          <p:cNvPr id="818" name="Google Shape;818;p60"/>
          <p:cNvGraphicFramePr/>
          <p:nvPr/>
        </p:nvGraphicFramePr>
        <p:xfrm>
          <a:off x="5029200" y="461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{377681E3-AC81-4AFD-96C9-B8432E0CADD0}</a:tableStyleId>
              </a:tblPr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9" name="Google Shape;819;p60"/>
          <p:cNvGraphicFramePr/>
          <p:nvPr/>
        </p:nvGraphicFramePr>
        <p:xfrm>
          <a:off x="4191000" y="415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{377681E3-AC81-4AFD-96C9-B8432E0CADD0}</a:tableStyleId>
              </a:tblPr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0" name="Google Shape;820;p60"/>
          <p:cNvGraphicFramePr/>
          <p:nvPr/>
        </p:nvGraphicFramePr>
        <p:xfrm>
          <a:off x="3276600" y="369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{377681E3-AC81-4AFD-96C9-B8432E0CADD0}</a:tableStyleId>
              </a:tblPr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21" name="Google Shape;821;p60"/>
          <p:cNvSpPr txBox="1"/>
          <p:nvPr/>
        </p:nvSpPr>
        <p:spPr>
          <a:xfrm>
            <a:off x="8229600" y="3467101"/>
            <a:ext cx="4074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sp>
        <p:nvSpPr>
          <p:cNvPr id="822" name="Google Shape;822;p60"/>
          <p:cNvSpPr txBox="1"/>
          <p:nvPr/>
        </p:nvSpPr>
        <p:spPr>
          <a:xfrm>
            <a:off x="9144000" y="3924301"/>
            <a:ext cx="4235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823" name="Google Shape;823;p60"/>
          <p:cNvSpPr txBox="1"/>
          <p:nvPr/>
        </p:nvSpPr>
        <p:spPr>
          <a:xfrm>
            <a:off x="9906000" y="4305301"/>
            <a:ext cx="4074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824" name="Google Shape;824;p60"/>
          <p:cNvSpPr txBox="1"/>
          <p:nvPr/>
        </p:nvSpPr>
        <p:spPr>
          <a:xfrm>
            <a:off x="2528888" y="3516314"/>
            <a:ext cx="7312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endParaRPr/>
          </a:p>
        </p:txBody>
      </p:sp>
      <p:cxnSp>
        <p:nvCxnSpPr>
          <p:cNvPr id="825" name="Google Shape;825;p60"/>
          <p:cNvCxnSpPr/>
          <p:nvPr/>
        </p:nvCxnSpPr>
        <p:spPr>
          <a:xfrm rot="5400000">
            <a:off x="1981201" y="4838701"/>
            <a:ext cx="1828800" cy="3175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26" name="Google Shape;826;p60"/>
          <p:cNvSpPr txBox="1"/>
          <p:nvPr/>
        </p:nvSpPr>
        <p:spPr>
          <a:xfrm>
            <a:off x="3200400" y="3314701"/>
            <a:ext cx="12779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</a:t>
            </a:r>
            <a:endParaRPr/>
          </a:p>
        </p:txBody>
      </p:sp>
      <p:cxnSp>
        <p:nvCxnSpPr>
          <p:cNvPr id="827" name="Google Shape;827;p60"/>
          <p:cNvCxnSpPr/>
          <p:nvPr/>
        </p:nvCxnSpPr>
        <p:spPr>
          <a:xfrm>
            <a:off x="4495800" y="3503614"/>
            <a:ext cx="4038600" cy="1587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1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spaces</a:t>
            </a:r>
            <a:endParaRPr/>
          </a:p>
        </p:txBody>
      </p:sp>
      <p:sp>
        <p:nvSpPr>
          <p:cNvPr id="833" name="Google Shape;833;p61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can we represent color?</a:t>
            </a:r>
            <a:endParaRPr/>
          </a:p>
        </p:txBody>
      </p:sp>
      <p:pic>
        <p:nvPicPr>
          <p:cNvPr id="834" name="Google Shape;83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2286000"/>
            <a:ext cx="47244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61"/>
          <p:cNvSpPr txBox="1"/>
          <p:nvPr/>
        </p:nvSpPr>
        <p:spPr>
          <a:xfrm>
            <a:off x="7210426" y="6596064"/>
            <a:ext cx="3457575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http://en.wikipedia.org/wiki/File:RGB_illumination.jpg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spaces: RGB</a:t>
            </a:r>
            <a:endParaRPr/>
          </a:p>
        </p:txBody>
      </p:sp>
      <p:grpSp>
        <p:nvGrpSpPr>
          <p:cNvPr id="841" name="Google Shape;841;p62"/>
          <p:cNvGrpSpPr/>
          <p:nvPr/>
        </p:nvGrpSpPr>
        <p:grpSpPr>
          <a:xfrm>
            <a:off x="2133601" y="1371600"/>
            <a:ext cx="4029075" cy="4038600"/>
            <a:chOff x="609600" y="1371600"/>
            <a:chExt cx="4724400" cy="4953000"/>
          </a:xfrm>
        </p:grpSpPr>
        <p:pic>
          <p:nvPicPr>
            <p:cNvPr id="842" name="Google Shape;842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7700" y="1371600"/>
              <a:ext cx="4686300" cy="4686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3" name="Google Shape;843;p62"/>
            <p:cNvGrpSpPr/>
            <p:nvPr/>
          </p:nvGrpSpPr>
          <p:grpSpPr>
            <a:xfrm>
              <a:off x="609600" y="4953960"/>
              <a:ext cx="1371901" cy="1370640"/>
              <a:chOff x="5486400" y="4649160"/>
              <a:chExt cx="1371901" cy="1370640"/>
            </a:xfrm>
          </p:grpSpPr>
          <p:cxnSp>
            <p:nvCxnSpPr>
              <p:cNvPr id="844" name="Google Shape;844;p62"/>
              <p:cNvCxnSpPr/>
              <p:nvPr/>
            </p:nvCxnSpPr>
            <p:spPr>
              <a:xfrm flipH="1">
                <a:off x="5486400" y="5410411"/>
                <a:ext cx="837660" cy="227791"/>
              </a:xfrm>
              <a:prstGeom prst="straightConnector1">
                <a:avLst/>
              </a:prstGeom>
              <a:noFill/>
              <a:ln cap="flat" cmpd="sng" w="57150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845" name="Google Shape;845;p62"/>
              <p:cNvCxnSpPr/>
              <p:nvPr/>
            </p:nvCxnSpPr>
            <p:spPr>
              <a:xfrm flipH="1" rot="5400000">
                <a:off x="5905274" y="4991625"/>
                <a:ext cx="761251" cy="7632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FF00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846" name="Google Shape;846;p62"/>
              <p:cNvCxnSpPr/>
              <p:nvPr/>
            </p:nvCxnSpPr>
            <p:spPr>
              <a:xfrm flipH="1" rot="-5400000">
                <a:off x="6286486" y="5447985"/>
                <a:ext cx="609389" cy="534241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00F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</p:grpSp>
        <p:sp>
          <p:nvSpPr>
            <p:cNvPr id="847" name="Google Shape;847;p62"/>
            <p:cNvSpPr txBox="1"/>
            <p:nvPr/>
          </p:nvSpPr>
          <p:spPr>
            <a:xfrm>
              <a:off x="3844056" y="1468976"/>
              <a:ext cx="1019144" cy="566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0,1,0</a:t>
              </a:r>
              <a:endParaRPr/>
            </a:p>
          </p:txBody>
        </p:sp>
        <p:sp>
          <p:nvSpPr>
            <p:cNvPr id="848" name="Google Shape;848;p62"/>
            <p:cNvSpPr txBox="1"/>
            <p:nvPr/>
          </p:nvSpPr>
          <p:spPr>
            <a:xfrm>
              <a:off x="4201453" y="5487448"/>
              <a:ext cx="1019144" cy="566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0,0,1</a:t>
              </a:r>
              <a:endParaRPr/>
            </a:p>
          </p:txBody>
        </p:sp>
        <p:sp>
          <p:nvSpPr>
            <p:cNvPr id="849" name="Google Shape;849;p62"/>
            <p:cNvSpPr txBox="1"/>
            <p:nvPr/>
          </p:nvSpPr>
          <p:spPr>
            <a:xfrm>
              <a:off x="609600" y="4343400"/>
              <a:ext cx="1019144" cy="566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1,0,0</a:t>
              </a:r>
              <a:endParaRPr/>
            </a:p>
          </p:txBody>
        </p:sp>
      </p:grpSp>
      <p:sp>
        <p:nvSpPr>
          <p:cNvPr id="850" name="Google Shape;850;p62"/>
          <p:cNvSpPr txBox="1"/>
          <p:nvPr/>
        </p:nvSpPr>
        <p:spPr>
          <a:xfrm>
            <a:off x="5630864" y="6581776"/>
            <a:ext cx="503713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from: http://en.wikipedia.org/wiki/File:RGB_color_solid_cube.png</a:t>
            </a:r>
            <a:endParaRPr/>
          </a:p>
        </p:txBody>
      </p:sp>
      <p:sp>
        <p:nvSpPr>
          <p:cNvPr id="851" name="Google Shape;851;p62"/>
          <p:cNvSpPr txBox="1"/>
          <p:nvPr/>
        </p:nvSpPr>
        <p:spPr>
          <a:xfrm>
            <a:off x="1752600" y="5486401"/>
            <a:ext cx="3594100" cy="107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drawbacks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Strongly correlated channels</a:t>
            </a:r>
            <a:endParaRPr/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Non-perceptual </a:t>
            </a:r>
            <a:endParaRPr/>
          </a:p>
        </p:txBody>
      </p:sp>
      <p:sp>
        <p:nvSpPr>
          <p:cNvPr id="852" name="Google Shape;852;p62"/>
          <p:cNvSpPr txBox="1"/>
          <p:nvPr/>
        </p:nvSpPr>
        <p:spPr>
          <a:xfrm>
            <a:off x="2590800" y="838201"/>
            <a:ext cx="282098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Default color space</a:t>
            </a:r>
            <a:endParaRPr/>
          </a:p>
        </p:txBody>
      </p:sp>
      <p:pic>
        <p:nvPicPr>
          <p:cNvPr descr="C:\Users\Hoiem\Documents\Classes\Spring11 - Computer Vision\figs\color spaces\neighborhood6_rgb_r.png" id="853" name="Google Shape;85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1404939"/>
            <a:ext cx="2286000" cy="1563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1 - Computer Vision\figs\color spaces\neighborhood6_rgb_b.png" id="854" name="Google Shape;854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0" y="46482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1 - Computer Vision\figs\color spaces\neighborhood6_rgb_g.png" id="855" name="Google Shape;855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0" y="3035300"/>
            <a:ext cx="2286000" cy="1563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0 - Computer Vision\figs\nieghborhood6.jpg" id="856" name="Google Shape;856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91600" y="1"/>
            <a:ext cx="1676400" cy="1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62"/>
          <p:cNvSpPr txBox="1"/>
          <p:nvPr/>
        </p:nvSpPr>
        <p:spPr>
          <a:xfrm>
            <a:off x="9220201" y="2068513"/>
            <a:ext cx="840295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(G=0,B=0)</a:t>
            </a:r>
            <a:endParaRPr/>
          </a:p>
        </p:txBody>
      </p:sp>
      <p:sp>
        <p:nvSpPr>
          <p:cNvPr id="858" name="Google Shape;858;p62"/>
          <p:cNvSpPr txBox="1"/>
          <p:nvPr/>
        </p:nvSpPr>
        <p:spPr>
          <a:xfrm>
            <a:off x="9220201" y="3657600"/>
            <a:ext cx="833883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(R=0,B=0)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62"/>
          <p:cNvSpPr txBox="1"/>
          <p:nvPr/>
        </p:nvSpPr>
        <p:spPr>
          <a:xfrm>
            <a:off x="9220201" y="5257800"/>
            <a:ext cx="848309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(R=0,G=0)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spaces: HSV</a:t>
            </a:r>
            <a:endParaRPr/>
          </a:p>
        </p:txBody>
      </p:sp>
      <p:pic>
        <p:nvPicPr>
          <p:cNvPr id="865" name="Google Shape;86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905000"/>
            <a:ext cx="4953000" cy="4364038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3"/>
          <p:cNvSpPr txBox="1"/>
          <p:nvPr/>
        </p:nvSpPr>
        <p:spPr>
          <a:xfrm>
            <a:off x="2667001" y="1143001"/>
            <a:ext cx="336391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Intuitive color space</a:t>
            </a:r>
            <a:endParaRPr/>
          </a:p>
        </p:txBody>
      </p:sp>
      <p:pic>
        <p:nvPicPr>
          <p:cNvPr descr="C:\Users\Hoiem\Documents\Classes\Spring11 - Computer Vision\figs\color spaces\neighborhood6_hsv_v.png" id="867" name="Google Shape;86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600" y="49911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1 - Computer Vision\figs\color spaces\neighborhood6_hsv_h.png" id="868" name="Google Shape;86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6600" y="15621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1 - Computer Vision\figs\color spaces\neighborhood6_hsv_s.png" id="869" name="Google Shape;869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6600" y="32385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0 - Computer Vision\figs\nieghborhood6.jpg" id="870" name="Google Shape;870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91600" y="1"/>
            <a:ext cx="1676400" cy="1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3"/>
          <p:cNvSpPr txBox="1"/>
          <p:nvPr/>
        </p:nvSpPr>
        <p:spPr>
          <a:xfrm>
            <a:off x="9431339" y="2057400"/>
            <a:ext cx="825867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(S=1,V=1)</a:t>
            </a:r>
            <a:endParaRPr/>
          </a:p>
        </p:txBody>
      </p:sp>
      <p:sp>
        <p:nvSpPr>
          <p:cNvPr id="872" name="Google Shape;872;p63"/>
          <p:cNvSpPr txBox="1"/>
          <p:nvPr/>
        </p:nvSpPr>
        <p:spPr>
          <a:xfrm>
            <a:off x="9472614" y="3733800"/>
            <a:ext cx="833883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(H=1,V=1)</a:t>
            </a:r>
            <a:endParaRPr/>
          </a:p>
        </p:txBody>
      </p:sp>
      <p:sp>
        <p:nvSpPr>
          <p:cNvPr id="873" name="Google Shape;873;p63"/>
          <p:cNvSpPr txBox="1"/>
          <p:nvPr/>
        </p:nvSpPr>
        <p:spPr>
          <a:xfrm>
            <a:off x="9448801" y="5562600"/>
            <a:ext cx="833883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(H=1,S=0)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spaces: YCbCr</a:t>
            </a:r>
            <a:endParaRPr/>
          </a:p>
        </p:txBody>
      </p:sp>
      <p:pic>
        <p:nvPicPr>
          <p:cNvPr descr="C:\Users\Hoiem\Documents\Classes\Spring11 - Computer Vision\figs\color spaces\neighborhood6_ycbcr_cb.png" id="879" name="Google Shape;87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31623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1 - Computer Vision\figs\color spaces\neighborhood6_ycbcr_cr.png" id="880" name="Google Shape;88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400" y="48387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1 - Computer Vision\figs\color spaces\neighborhood6_ycbcr_y.png" id="881" name="Google Shape;881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1485900"/>
            <a:ext cx="22860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64"/>
          <p:cNvSpPr txBox="1"/>
          <p:nvPr/>
        </p:nvSpPr>
        <p:spPr>
          <a:xfrm>
            <a:off x="9431338" y="2057400"/>
            <a:ext cx="1200970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(Cb=0.5,Cr=0.5)</a:t>
            </a:r>
            <a:endParaRPr/>
          </a:p>
        </p:txBody>
      </p:sp>
      <p:sp>
        <p:nvSpPr>
          <p:cNvPr id="883" name="Google Shape;883;p64"/>
          <p:cNvSpPr txBox="1"/>
          <p:nvPr/>
        </p:nvSpPr>
        <p:spPr>
          <a:xfrm>
            <a:off x="9472613" y="3733800"/>
            <a:ext cx="1114408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(Y=0.5,Cr=0.5)</a:t>
            </a:r>
            <a:endParaRPr/>
          </a:p>
        </p:txBody>
      </p:sp>
      <p:sp>
        <p:nvSpPr>
          <p:cNvPr id="884" name="Google Shape;884;p64"/>
          <p:cNvSpPr txBox="1"/>
          <p:nvPr/>
        </p:nvSpPr>
        <p:spPr>
          <a:xfrm>
            <a:off x="9448800" y="5410200"/>
            <a:ext cx="1107996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(Y=0.5,Cb=05)</a:t>
            </a:r>
            <a:endParaRPr/>
          </a:p>
        </p:txBody>
      </p:sp>
      <p:pic>
        <p:nvPicPr>
          <p:cNvPr descr="C:\Users\Hoiem\Documents\Classes\Spring10 - Computer Vision\figs\nieghborhood6.jpg" id="885" name="Google Shape;885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91600" y="1"/>
            <a:ext cx="1676400" cy="1146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commons/thumb/5/53/YCbCr-CbCr_Y0.png/120px-YCbCr-CbCr_Y0.png" id="886" name="Google Shape;886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9800" y="20574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commons/thumb/9/91/YCbCr-CbCr_Y50.png/120px-YCbCr-CbCr_Y50.png" id="887" name="Google Shape;887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19600" y="20574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commons/thumb/0/08/YCbCr-CbCr_Y100.png/120px-YCbCr-CbCr_Y100.png" id="888" name="Google Shape;888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52800" y="464820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64"/>
          <p:cNvSpPr txBox="1"/>
          <p:nvPr/>
        </p:nvSpPr>
        <p:spPr>
          <a:xfrm>
            <a:off x="2827338" y="1676401"/>
            <a:ext cx="7409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Y=0</a:t>
            </a:r>
            <a:endParaRPr/>
          </a:p>
        </p:txBody>
      </p:sp>
      <p:sp>
        <p:nvSpPr>
          <p:cNvPr id="890" name="Google Shape;890;p64"/>
          <p:cNvSpPr txBox="1"/>
          <p:nvPr/>
        </p:nvSpPr>
        <p:spPr>
          <a:xfrm>
            <a:off x="4876801" y="1676401"/>
            <a:ext cx="9973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Y=0.5</a:t>
            </a:r>
            <a:endParaRPr/>
          </a:p>
        </p:txBody>
      </p:sp>
      <p:sp>
        <p:nvSpPr>
          <p:cNvPr id="891" name="Google Shape;891;p64"/>
          <p:cNvSpPr txBox="1"/>
          <p:nvPr/>
        </p:nvSpPr>
        <p:spPr>
          <a:xfrm>
            <a:off x="3886200" y="4267201"/>
            <a:ext cx="7409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Y=1</a:t>
            </a:r>
            <a:endParaRPr/>
          </a:p>
        </p:txBody>
      </p:sp>
      <p:cxnSp>
        <p:nvCxnSpPr>
          <p:cNvPr id="892" name="Google Shape;892;p64"/>
          <p:cNvCxnSpPr/>
          <p:nvPr/>
        </p:nvCxnSpPr>
        <p:spPr>
          <a:xfrm>
            <a:off x="2209800" y="4038600"/>
            <a:ext cx="17526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3" name="Google Shape;893;p64"/>
          <p:cNvSpPr txBox="1"/>
          <p:nvPr/>
        </p:nvSpPr>
        <p:spPr>
          <a:xfrm>
            <a:off x="2819401" y="4038601"/>
            <a:ext cx="5790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</a:t>
            </a:r>
            <a:endParaRPr/>
          </a:p>
        </p:txBody>
      </p:sp>
      <p:cxnSp>
        <p:nvCxnSpPr>
          <p:cNvPr id="894" name="Google Shape;894;p64"/>
          <p:cNvCxnSpPr/>
          <p:nvPr/>
        </p:nvCxnSpPr>
        <p:spPr>
          <a:xfrm rot="-5400000">
            <a:off x="1181894" y="2934494"/>
            <a:ext cx="1752600" cy="1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5" name="Google Shape;895;p64"/>
          <p:cNvSpPr txBox="1"/>
          <p:nvPr/>
        </p:nvSpPr>
        <p:spPr>
          <a:xfrm>
            <a:off x="1628775" y="2819401"/>
            <a:ext cx="5100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</a:t>
            </a:r>
            <a:endParaRPr/>
          </a:p>
        </p:txBody>
      </p:sp>
      <p:sp>
        <p:nvSpPr>
          <p:cNvPr id="896" name="Google Shape;896;p64"/>
          <p:cNvSpPr txBox="1"/>
          <p:nvPr/>
        </p:nvSpPr>
        <p:spPr>
          <a:xfrm>
            <a:off x="2133600" y="838201"/>
            <a:ext cx="45720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 to compute, good for compression, used by TV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spaces: L*a*b*</a:t>
            </a:r>
            <a:endParaRPr/>
          </a:p>
        </p:txBody>
      </p:sp>
      <p:sp>
        <p:nvSpPr>
          <p:cNvPr id="902" name="Google Shape;902;p65"/>
          <p:cNvSpPr txBox="1"/>
          <p:nvPr/>
        </p:nvSpPr>
        <p:spPr>
          <a:xfrm>
            <a:off x="2971801" y="990601"/>
            <a:ext cx="578326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“Perceptually uniform”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color space</a:t>
            </a:r>
            <a:endParaRPr/>
          </a:p>
        </p:txBody>
      </p:sp>
      <p:pic>
        <p:nvPicPr>
          <p:cNvPr id="903" name="Google Shape;90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2133601"/>
            <a:ext cx="3733800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1 - Computer Vision\figs\color spaces\neighborhood6_lab_b.png" id="904" name="Google Shape;90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600" y="4991100"/>
            <a:ext cx="22860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1 - Computer Vision\figs\color spaces\neighborhood6_lab_l.png" id="905" name="Google Shape;90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6600" y="1652589"/>
            <a:ext cx="2286000" cy="1563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1 - Computer Vision\figs\color spaces\neighborhood6_lab_a.png" id="906" name="Google Shape;906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6600" y="3328989"/>
            <a:ext cx="2286000" cy="1563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iem\Documents\Classes\Spring10 - Computer Vision\figs\nieghborhood6.jpg" id="907" name="Google Shape;907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91600" y="1"/>
            <a:ext cx="1676400" cy="1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5"/>
          <p:cNvSpPr txBox="1"/>
          <p:nvPr/>
        </p:nvSpPr>
        <p:spPr>
          <a:xfrm>
            <a:off x="9431339" y="2057400"/>
            <a:ext cx="793807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(a=0,b=0)</a:t>
            </a:r>
            <a:endParaRPr/>
          </a:p>
        </p:txBody>
      </p:sp>
      <p:sp>
        <p:nvSpPr>
          <p:cNvPr id="909" name="Google Shape;909;p65"/>
          <p:cNvSpPr txBox="1"/>
          <p:nvPr/>
        </p:nvSpPr>
        <p:spPr>
          <a:xfrm>
            <a:off x="9472614" y="3733800"/>
            <a:ext cx="872355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(L=65,b=0)</a:t>
            </a:r>
            <a:endParaRPr/>
          </a:p>
        </p:txBody>
      </p:sp>
      <p:sp>
        <p:nvSpPr>
          <p:cNvPr id="910" name="Google Shape;910;p65"/>
          <p:cNvSpPr txBox="1"/>
          <p:nvPr/>
        </p:nvSpPr>
        <p:spPr>
          <a:xfrm>
            <a:off x="9448801" y="5562600"/>
            <a:ext cx="872355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(L=65,a=0)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6"/>
          <p:cNvSpPr txBox="1"/>
          <p:nvPr>
            <p:ph type="title"/>
          </p:nvPr>
        </p:nvSpPr>
        <p:spPr>
          <a:xfrm>
            <a:off x="1905000" y="2971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had to choose, would you rather go without luminance or chrominance?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7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CB6B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67"/>
          <p:cNvSpPr txBox="1"/>
          <p:nvPr>
            <p:ph type="title"/>
          </p:nvPr>
        </p:nvSpPr>
        <p:spPr>
          <a:xfrm>
            <a:off x="1905000" y="2971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4A7E"/>
                </a:solidFill>
              </a:rPr>
              <a:t>If you had to choose, would you rather go without </a:t>
            </a:r>
            <a:r>
              <a:rPr lang="en-US">
                <a:solidFill>
                  <a:srgbClr val="32000C"/>
                </a:solidFill>
              </a:rPr>
              <a:t>luminance</a:t>
            </a:r>
            <a:r>
              <a:rPr lang="en-US">
                <a:solidFill>
                  <a:srgbClr val="FF4A7E"/>
                </a:solidFill>
              </a:rPr>
              <a:t> or chrominance?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8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information in intensity</a:t>
            </a:r>
            <a:endParaRPr/>
          </a:p>
        </p:txBody>
      </p:sp>
      <p:pic>
        <p:nvPicPr>
          <p:cNvPr descr="C:\Documents and Settings\Derek Hoiem\My Documents\Classes\Spring09 - Visual Scene Understanding\material\figs\neighborhood6_ab.jpg" id="927" name="Google Shape;92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1" y="1600200"/>
            <a:ext cx="6018213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68"/>
          <p:cNvSpPr txBox="1"/>
          <p:nvPr/>
        </p:nvSpPr>
        <p:spPr>
          <a:xfrm>
            <a:off x="3648076" y="5943601"/>
            <a:ext cx="39934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color shown – constant intensity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information in intensity</a:t>
            </a:r>
            <a:endParaRPr/>
          </a:p>
        </p:txBody>
      </p:sp>
      <p:sp>
        <p:nvSpPr>
          <p:cNvPr id="934" name="Google Shape;934;p69"/>
          <p:cNvSpPr txBox="1"/>
          <p:nvPr/>
        </p:nvSpPr>
        <p:spPr>
          <a:xfrm>
            <a:off x="3581401" y="6019801"/>
            <a:ext cx="39934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intensity shown – constant color</a:t>
            </a:r>
            <a:endParaRPr/>
          </a:p>
        </p:txBody>
      </p:sp>
      <p:pic>
        <p:nvPicPr>
          <p:cNvPr descr="C:\Documents and Settings\Derek Hoiem\My Documents\Classes\Spring09 - Visual Scene Understanding\material\figs\neighborhood6_L.jpg" id="935" name="Google Shape;93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1600200"/>
            <a:ext cx="6019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50" name="Google Shape;250;p7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Diffuse Reflection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51" name="Google Shape;251;p7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7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7"/>
          <p:cNvCxnSpPr>
            <a:stCxn id="252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4" name="Google Shape;254;p7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256" name="Google Shape;256;p7"/>
          <p:cNvCxnSpPr/>
          <p:nvPr/>
        </p:nvCxnSpPr>
        <p:spPr>
          <a:xfrm flipH="1" rot="5400000">
            <a:off x="7327107" y="3813970"/>
            <a:ext cx="714375" cy="5953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257" name="Google Shape;257;p7"/>
          <p:cNvCxnSpPr/>
          <p:nvPr/>
        </p:nvCxnSpPr>
        <p:spPr>
          <a:xfrm rot="10800000">
            <a:off x="7029450" y="4111625"/>
            <a:ext cx="952500" cy="357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258" name="Google Shape;258;p7"/>
          <p:cNvCxnSpPr/>
          <p:nvPr/>
        </p:nvCxnSpPr>
        <p:spPr>
          <a:xfrm flipH="1" rot="10800000">
            <a:off x="8001000" y="4114800"/>
            <a:ext cx="952500" cy="357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0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information in intensity</a:t>
            </a:r>
            <a:endParaRPr/>
          </a:p>
        </p:txBody>
      </p:sp>
      <p:sp>
        <p:nvSpPr>
          <p:cNvPr id="941" name="Google Shape;941;p70"/>
          <p:cNvSpPr txBox="1"/>
          <p:nvPr/>
        </p:nvSpPr>
        <p:spPr>
          <a:xfrm>
            <a:off x="4876800" y="6096001"/>
            <a:ext cx="16722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image</a:t>
            </a:r>
            <a:endParaRPr/>
          </a:p>
        </p:txBody>
      </p:sp>
      <p:pic>
        <p:nvPicPr>
          <p:cNvPr descr="C:\Documents and Settings\Derek Hoiem\My Documents\Classes\Spring09 - Visual Scene Understanding\material\figs\nieghborhood6.jpg" id="942" name="Google Shape;94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1600200"/>
            <a:ext cx="6019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1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grayscale intensity</a:t>
            </a:r>
            <a:endParaRPr/>
          </a:p>
        </p:txBody>
      </p:sp>
      <p:pic>
        <p:nvPicPr>
          <p:cNvPr descr="C:\Documents and Settings\Derek Hoiem\My Documents\Classes\Spring09 - Visual Scene Understanding\material\figs\neighborhood6_L.jpg" id="948" name="Google Shape;94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066800"/>
            <a:ext cx="6465888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1"/>
          <p:cNvPicPr preferRelativeResize="0"/>
          <p:nvPr/>
        </p:nvPicPr>
        <p:blipFill rotWithShape="1">
          <a:blip r:embed="rId4">
            <a:alphaModFix/>
          </a:blip>
          <a:srcRect b="47556" l="39445" r="37778" t="16000"/>
          <a:stretch/>
        </p:blipFill>
        <p:spPr>
          <a:xfrm>
            <a:off x="4267200" y="3276600"/>
            <a:ext cx="3124200" cy="312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950" name="Google Shape;950;p71"/>
          <p:cNvCxnSpPr/>
          <p:nvPr/>
        </p:nvCxnSpPr>
        <p:spPr>
          <a:xfrm flipH="1" rot="-5400000">
            <a:off x="2171700" y="4305300"/>
            <a:ext cx="3657600" cy="53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1" name="Google Shape;951;p71"/>
          <p:cNvSpPr/>
          <p:nvPr/>
        </p:nvSpPr>
        <p:spPr>
          <a:xfrm>
            <a:off x="3703638" y="2528888"/>
            <a:ext cx="228600" cy="22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2" name="Google Shape;952;p71"/>
          <p:cNvCxnSpPr/>
          <p:nvPr/>
        </p:nvCxnSpPr>
        <p:spPr>
          <a:xfrm>
            <a:off x="3962400" y="2514600"/>
            <a:ext cx="3429000" cy="76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3" name="Google Shape;953;p71"/>
          <p:cNvSpPr/>
          <p:nvPr/>
        </p:nvSpPr>
        <p:spPr>
          <a:xfrm>
            <a:off x="5029200" y="4038600"/>
            <a:ext cx="1524000" cy="1600200"/>
          </a:xfrm>
          <a:prstGeom prst="rect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4" name="Google Shape;954;p71"/>
          <p:cNvGraphicFramePr/>
          <p:nvPr/>
        </p:nvGraphicFramePr>
        <p:xfrm>
          <a:off x="5486400" y="99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{377681E3-AC81-4AFD-96C9-B8432E0CADD0}</a:tableStyleId>
              </a:tblPr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</a:t>
                      </a:r>
                      <a:endParaRPr/>
                    </a:p>
                  </a:txBody>
                  <a:tcPr marT="9525" marB="0" marR="9525" marL="9525" anchor="b">
                    <a:lnL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</a:t>
                      </a:r>
                      <a:endParaRPr/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955" name="Google Shape;955;p71"/>
          <p:cNvCxnSpPr/>
          <p:nvPr/>
        </p:nvCxnSpPr>
        <p:spPr>
          <a:xfrm rot="-5400000">
            <a:off x="3733800" y="2286000"/>
            <a:ext cx="3048000" cy="45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6" name="Google Shape;956;p71"/>
          <p:cNvCxnSpPr/>
          <p:nvPr/>
        </p:nvCxnSpPr>
        <p:spPr>
          <a:xfrm flipH="1" rot="10800000">
            <a:off x="6553200" y="3124200"/>
            <a:ext cx="3810000" cy="251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Wrap up: Why do we care about cameras and eyes?</a:t>
            </a:r>
            <a:endParaRPr/>
          </a:p>
        </p:txBody>
      </p:sp>
      <p:sp>
        <p:nvSpPr>
          <p:cNvPr id="963" name="Google Shape;963;p72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3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70" name="Google Shape;97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931" y="1066800"/>
            <a:ext cx="10326137" cy="5421222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73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4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74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78" name="Google Shape;97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441" y="1328444"/>
            <a:ext cx="8907118" cy="4201111"/>
          </a:xfrm>
          <a:prstGeom prst="rect">
            <a:avLst/>
          </a:prstGeom>
          <a:noFill/>
          <a:ln>
            <a:noFill/>
          </a:ln>
          <a:effectLst>
            <a:outerShdw blurRad="1270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5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75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85" name="Google Shape;98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704" y="228600"/>
            <a:ext cx="8716591" cy="6344535"/>
          </a:xfrm>
          <a:prstGeom prst="rect">
            <a:avLst/>
          </a:prstGeom>
          <a:noFill/>
          <a:ln>
            <a:noFill/>
          </a:ln>
          <a:effectLst>
            <a:outerShdw blurRad="1524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6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driving system with human level eyesight</a:t>
            </a:r>
            <a:endParaRPr/>
          </a:p>
        </p:txBody>
      </p:sp>
      <p:sp>
        <p:nvSpPr>
          <p:cNvPr id="991" name="Google Shape;991;p76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92" name="Google Shape;99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1831" y="990600"/>
            <a:ext cx="7988337" cy="551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7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8" name="Google Shape;998;p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2713" y="1"/>
            <a:ext cx="38582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7"/>
          <p:cNvSpPr/>
          <p:nvPr/>
        </p:nvSpPr>
        <p:spPr>
          <a:xfrm>
            <a:off x="8027504" y="6569886"/>
            <a:ext cx="4191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https://twitter.com/JordanTeslaTech/status/1418413307862585344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8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5" name="Google Shape;1005;p7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4532" y="48390"/>
            <a:ext cx="3742936" cy="6806297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78"/>
          <p:cNvSpPr/>
          <p:nvPr/>
        </p:nvSpPr>
        <p:spPr>
          <a:xfrm>
            <a:off x="8640417" y="6390670"/>
            <a:ext cx="35814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https://www.reddit.com/r/teslamotors/comments/nrs8kf/you_think_ice_cream_truck_stop_signs_are_a_problem/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9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 the whole, cameras </a:t>
            </a:r>
            <a:r>
              <a:rPr i="1" lang="en-US"/>
              <a:t>are</a:t>
            </a:r>
            <a:r>
              <a:rPr lang="en-US"/>
              <a:t> a reasonable analogy for eyes. They do capture sufficient information for safe driving 99.9% of the time.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64" name="Google Shape;264;p8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Specular Reflection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Transparency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65" name="Google Shape;265;p8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8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p8"/>
          <p:cNvCxnSpPr>
            <a:stCxn id="266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8" name="Google Shape;268;p8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270" name="Google Shape;270;p8"/>
          <p:cNvCxnSpPr/>
          <p:nvPr/>
        </p:nvCxnSpPr>
        <p:spPr>
          <a:xfrm rot="10800000">
            <a:off x="7239000" y="3886201"/>
            <a:ext cx="742950" cy="58261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0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80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20" name="Google Shape;102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566" y="152400"/>
            <a:ext cx="10310867" cy="6040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80"/>
          <p:cNvSpPr/>
          <p:nvPr/>
        </p:nvSpPr>
        <p:spPr>
          <a:xfrm>
            <a:off x="9024680" y="6553200"/>
            <a:ext cx="318388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https://www.youtube.com/watch?v=s1eTBMYEs-Y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1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81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 the whole, cameras </a:t>
            </a:r>
            <a:r>
              <a:rPr i="1" lang="en-US"/>
              <a:t>are</a:t>
            </a:r>
            <a:r>
              <a:rPr lang="en-US"/>
              <a:t> a reasonable analogy for eyes. They do capture sufficient information for safe driving 99.9% of the time.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Imagine remote controlling a vehicle based on a camera feed.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en-US"/>
              <a:t>But</a:t>
            </a:r>
            <a:r>
              <a:rPr lang="en-US"/>
              <a:t> the computer vision and machine learning methods that interpret the camera images </a:t>
            </a:r>
            <a:r>
              <a:rPr i="1" lang="en-US"/>
              <a:t>are not</a:t>
            </a:r>
            <a:r>
              <a:rPr lang="en-US"/>
              <a:t> yet a reasonable analogy for the human brain.</a:t>
            </a:r>
            <a:endParaRPr i="1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2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Next: Interest points and corners</a:t>
            </a:r>
            <a:endParaRPr/>
          </a:p>
        </p:txBody>
      </p:sp>
      <p:sp>
        <p:nvSpPr>
          <p:cNvPr id="1033" name="Google Shape;1033;p82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034" name="Google Shape;1034;p82"/>
          <p:cNvSpPr txBox="1"/>
          <p:nvPr/>
        </p:nvSpPr>
        <p:spPr>
          <a:xfrm>
            <a:off x="7924800" y="6550026"/>
            <a:ext cx="274320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Slides: Hoiem, Efros, and others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 txBox="1"/>
          <p:nvPr>
            <p:ph type="title"/>
          </p:nvPr>
        </p:nvSpPr>
        <p:spPr>
          <a:xfrm>
            <a:off x="609600" y="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photon’s life choices</a:t>
            </a:r>
            <a:endParaRPr/>
          </a:p>
        </p:txBody>
      </p:sp>
      <p:sp>
        <p:nvSpPr>
          <p:cNvPr id="276" name="Google Shape;276;p9"/>
          <p:cNvSpPr txBox="1"/>
          <p:nvPr>
            <p:ph idx="1" type="body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Absorption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Diffusion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Reflection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Transparency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Refraction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Fluorescence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Subsurface scattering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Phosphorescence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A5A5A5"/>
                </a:solidFill>
              </a:rPr>
              <a:t>Interreflection</a:t>
            </a:r>
            <a:endParaRPr>
              <a:solidFill>
                <a:srgbClr val="A5A5A5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77" name="Google Shape;277;p9"/>
          <p:cNvCxnSpPr/>
          <p:nvPr/>
        </p:nvCxnSpPr>
        <p:spPr>
          <a:xfrm>
            <a:off x="6553201" y="4543425"/>
            <a:ext cx="2500313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9"/>
          <p:cNvSpPr/>
          <p:nvPr/>
        </p:nvSpPr>
        <p:spPr>
          <a:xfrm>
            <a:off x="9410700" y="2206625"/>
            <a:ext cx="476250" cy="47625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9"/>
          <p:cNvCxnSpPr>
            <a:stCxn id="278" idx="3"/>
          </p:cNvCxnSpPr>
          <p:nvPr/>
        </p:nvCxnSpPr>
        <p:spPr>
          <a:xfrm flipH="1">
            <a:off x="7981945" y="2613130"/>
            <a:ext cx="1498500" cy="185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0" name="Google Shape;280;p9"/>
          <p:cNvSpPr txBox="1"/>
          <p:nvPr/>
        </p:nvSpPr>
        <p:spPr>
          <a:xfrm>
            <a:off x="8704263" y="256381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9"/>
          <p:cNvSpPr txBox="1"/>
          <p:nvPr/>
        </p:nvSpPr>
        <p:spPr>
          <a:xfrm>
            <a:off x="8993188" y="1828800"/>
            <a:ext cx="137001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source</a:t>
            </a:r>
            <a:endParaRPr/>
          </a:p>
        </p:txBody>
      </p:sp>
      <p:cxnSp>
        <p:nvCxnSpPr>
          <p:cNvPr id="282" name="Google Shape;282;p9"/>
          <p:cNvCxnSpPr/>
          <p:nvPr/>
        </p:nvCxnSpPr>
        <p:spPr>
          <a:xfrm rot="5400000">
            <a:off x="7327107" y="4722019"/>
            <a:ext cx="595312" cy="4762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2009-12-16T02:55:56Z</dcterms:created>
  <dc:creator>Derek Hoiem</dc:creator>
</cp:coreProperties>
</file>